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89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5" r:id="rId26"/>
    <p:sldId id="281" r:id="rId27"/>
    <p:sldId id="282" r:id="rId28"/>
    <p:sldId id="283" r:id="rId29"/>
    <p:sldId id="897" r:id="rId30"/>
    <p:sldId id="284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/>
      <a:tcStyle>
        <a:tcBdr/>
        <a:fill>
          <a:solidFill>
            <a:srgbClr val="E8EAF1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/>
      <a:tcStyle>
        <a:tcBdr/>
        <a:fill>
          <a:solidFill>
            <a:srgbClr val="E7ECF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/>
      <a:tcStyle>
        <a:tcBdr/>
        <a:fill>
          <a:solidFill>
            <a:srgbClr val="EFEEF0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60" d="100"/>
          <a:sy n="6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ick to Edit Master Title Sty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457200">
              <a:buSzTx/>
              <a:buFontTx/>
              <a:buNone/>
              <a:defRPr sz="4800" b="1"/>
            </a:lvl2pPr>
            <a:lvl3pPr marL="0" indent="914400">
              <a:buSzTx/>
              <a:buFontTx/>
              <a:buNone/>
              <a:defRPr sz="4800" b="1"/>
            </a:lvl3pPr>
            <a:lvl4pPr marL="0" indent="1371600">
              <a:buSzTx/>
              <a:buFontTx/>
              <a:buNone/>
              <a:defRPr sz="4800" b="1"/>
            </a:lvl4pPr>
            <a:lvl5pPr marL="0" indent="1828800">
              <a:buSzTx/>
              <a:buFontTx/>
              <a:buNone/>
              <a:defRPr sz="4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979714" indent="-522514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buSzTx/>
              <a:buFontTx/>
              <a:buNone/>
              <a:defRPr sz="32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457200">
              <a:buSzTx/>
              <a:buFontTx/>
              <a:buNone/>
              <a:defRPr sz="3200"/>
            </a:lvl2pPr>
            <a:lvl3pPr marL="0" indent="914400">
              <a:buSzTx/>
              <a:buFontTx/>
              <a:buNone/>
              <a:defRPr sz="3200"/>
            </a:lvl3pPr>
            <a:lvl4pPr marL="0" indent="1371600">
              <a:buSzTx/>
              <a:buFontTx/>
              <a:buNone/>
              <a:defRPr sz="3200"/>
            </a:lvl4pPr>
            <a:lvl5pPr marL="0" indent="1828800"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729156" y="0"/>
            <a:ext cx="21031201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2235"/>
            <a:ext cx="534519" cy="55118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pbiosim.or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iremol.or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"/><Relationship Id="rId5" Type="http://schemas.openxmlformats.org/officeDocument/2006/relationships/image" Target="../media/image38.tif"/><Relationship Id="rId4" Type="http://schemas.openxmlformats.org/officeDocument/2006/relationships/image" Target="../media/image37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"/><Relationship Id="rId3" Type="http://schemas.openxmlformats.org/officeDocument/2006/relationships/image" Target="../media/image45.png"/><Relationship Id="rId7" Type="http://schemas.openxmlformats.org/officeDocument/2006/relationships/image" Target="../media/image4.t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37.t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er.poissonboltzmann.org" TargetMode="External"/><Relationship Id="rId3" Type="http://schemas.openxmlformats.org/officeDocument/2006/relationships/hyperlink" Target="http://uniprot.org" TargetMode="External"/><Relationship Id="rId7" Type="http://schemas.openxmlformats.org/officeDocument/2006/relationships/image" Target="../media/image7.t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"/><Relationship Id="rId5" Type="http://schemas.openxmlformats.org/officeDocument/2006/relationships/hyperlink" Target="http://rcsb.org" TargetMode="External"/><Relationship Id="rId4" Type="http://schemas.openxmlformats.org/officeDocument/2006/relationships/image" Target="../media/image49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tif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wift.cmbi.umcn.nl/teach/pdbad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" y="3364533"/>
            <a:ext cx="6924264" cy="6903778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2229131" y="1576958"/>
            <a:ext cx="20835582" cy="1849148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10800">
                <a:solidFill>
                  <a:srgbClr val="297FD5">
                    <a:lumMod val="50000"/>
                  </a:srgbClr>
                </a:solidFill>
              </a:rPr>
              <a:t>Simulation of Biomolecules</a:t>
            </a:r>
            <a:endParaRPr lang="it-CH" sz="10800" dirty="0">
              <a:solidFill>
                <a:srgbClr val="297FD5">
                  <a:lumMod val="50000"/>
                </a:srgbClr>
              </a:solidFill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3352800" y="7309667"/>
            <a:ext cx="18288000" cy="112465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6400" b="1" dirty="0">
                <a:solidFill>
                  <a:prstClr val="black"/>
                </a:solidFill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4501771" y="10307624"/>
            <a:ext cx="7897510" cy="303989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Matteo Degiacomi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Durham University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matteo.t.degiacomi@durham.ac.uk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12481169" y="10307624"/>
            <a:ext cx="7165074" cy="30398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Antonia Mey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University of Edinburgh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antonia.mey@ed.ac.uk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2233677" y="3989692"/>
            <a:ext cx="20835582" cy="261096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Lecture 2:</a:t>
            </a:r>
          </a:p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Protein preparation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638" y="4135117"/>
            <a:ext cx="6111944" cy="54634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1081567" y="-127900"/>
            <a:ext cx="22220866" cy="1181554"/>
          </a:xfrm>
          <a:prstGeom prst="rect">
            <a:avLst/>
          </a:prstGeom>
        </p:spPr>
        <p:txBody>
          <a:bodyPr/>
          <a:lstStyle>
            <a:lvl1pPr defTabSz="1792223">
              <a:defRPr sz="5880"/>
            </a:lvl1pPr>
          </a:lstStyle>
          <a:p>
            <a:r>
              <a:t>Crystal structures are models derived from electron densities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31" y="4889648"/>
            <a:ext cx="10363493" cy="5823733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1T38: HUMAN O6-ALKYLGUANINE-DNA ALKYLTRANSFERASE"/>
          <p:cNvSpPr txBox="1"/>
          <p:nvPr/>
        </p:nvSpPr>
        <p:spPr>
          <a:xfrm>
            <a:off x="1059895" y="2713167"/>
            <a:ext cx="15175485" cy="7904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spcBef>
                <a:spcPts val="1000"/>
              </a:spcBef>
              <a:defRPr sz="4000">
                <a:solidFill>
                  <a:srgbClr val="3333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1T38: HUMAN O6-ALKYLGUANINE-DNA ALKYLTRANSFERASE 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77" y="4889730"/>
            <a:ext cx="10363201" cy="5823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37" y="4838304"/>
            <a:ext cx="8003199" cy="592642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Oval"/>
          <p:cNvSpPr/>
          <p:nvPr/>
        </p:nvSpPr>
        <p:spPr>
          <a:xfrm>
            <a:off x="12612148" y="6057122"/>
            <a:ext cx="7035976" cy="3904609"/>
          </a:xfrm>
          <a:prstGeom prst="ellipse">
            <a:avLst/>
          </a:prstGeom>
          <a:ln w="1016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28" name="Or?"/>
          <p:cNvSpPr txBox="1"/>
          <p:nvPr/>
        </p:nvSpPr>
        <p:spPr>
          <a:xfrm>
            <a:off x="13405051" y="7068633"/>
            <a:ext cx="1254121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Or?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xfrm>
            <a:off x="1885593" y="-23136"/>
            <a:ext cx="20612814" cy="1181555"/>
          </a:xfrm>
          <a:prstGeom prst="rect">
            <a:avLst/>
          </a:prstGeom>
        </p:spPr>
        <p:txBody>
          <a:bodyPr/>
          <a:lstStyle/>
          <a:p>
            <a:r>
              <a:t>Alternative conformations of side chains - NGH flips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56" y="2339149"/>
            <a:ext cx="7277111" cy="903770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Asparagine (N)"/>
          <p:cNvSpPr txBox="1"/>
          <p:nvPr/>
        </p:nvSpPr>
        <p:spPr>
          <a:xfrm>
            <a:off x="18694372" y="3673591"/>
            <a:ext cx="3314637" cy="13891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Asparagine (N)</a:t>
            </a:r>
          </a:p>
        </p:txBody>
      </p:sp>
      <p:sp>
        <p:nvSpPr>
          <p:cNvPr id="233" name="Glutamine (Q)"/>
          <p:cNvSpPr txBox="1"/>
          <p:nvPr/>
        </p:nvSpPr>
        <p:spPr>
          <a:xfrm>
            <a:off x="18728453" y="6629641"/>
            <a:ext cx="3091499" cy="13891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Glutamine (Q)</a:t>
            </a:r>
          </a:p>
        </p:txBody>
      </p:sp>
      <p:sp>
        <p:nvSpPr>
          <p:cNvPr id="234" name="Histidine (H)"/>
          <p:cNvSpPr txBox="1"/>
          <p:nvPr/>
        </p:nvSpPr>
        <p:spPr>
          <a:xfrm>
            <a:off x="18888918" y="9585691"/>
            <a:ext cx="2770569" cy="13891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Histidine (H)</a:t>
            </a:r>
          </a:p>
        </p:txBody>
      </p:sp>
      <p:sp>
        <p:nvSpPr>
          <p:cNvPr id="235" name="Typically the crystallographers will have assigned the orientation based on potential H-bonding interactions, etc.…"/>
          <p:cNvSpPr txBox="1"/>
          <p:nvPr/>
        </p:nvSpPr>
        <p:spPr>
          <a:xfrm>
            <a:off x="1420377" y="2957365"/>
            <a:ext cx="8796801" cy="856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Typically the crystallographers will have assigned the orientation based on potential H-bonding interactions, etc. </a:t>
            </a:r>
          </a:p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No standard protocol for this: always worth double-checking.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>
            <a:spLocks noGrp="1"/>
          </p:cNvSpPr>
          <p:nvPr>
            <p:ph type="title"/>
          </p:nvPr>
        </p:nvSpPr>
        <p:spPr>
          <a:xfrm>
            <a:off x="1057205" y="-101709"/>
            <a:ext cx="22269590" cy="1181554"/>
          </a:xfrm>
          <a:prstGeom prst="rect">
            <a:avLst/>
          </a:prstGeom>
        </p:spPr>
        <p:txBody>
          <a:bodyPr/>
          <a:lstStyle>
            <a:lvl1pPr defTabSz="1554480">
              <a:defRPr sz="5100"/>
            </a:lvl1pPr>
          </a:lstStyle>
          <a:p>
            <a:r>
              <a:t>Ligand densities can also have creative input from the crystallographer</a:t>
            </a:r>
          </a:p>
        </p:txBody>
      </p:sp>
      <p:pic>
        <p:nvPicPr>
          <p:cNvPr id="238" name="Screen Shot 2019-05-27 at 00.28.41.png" descr="Screen Shot 2019-05-27 at 00.28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37" y="4166830"/>
            <a:ext cx="6737562" cy="614542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Cathepsin S"/>
          <p:cNvSpPr txBox="1"/>
          <p:nvPr/>
        </p:nvSpPr>
        <p:spPr>
          <a:xfrm>
            <a:off x="1817320" y="3087572"/>
            <a:ext cx="3654904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Cathepsin S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16922605" y="3128212"/>
            <a:ext cx="5078703" cy="6759495"/>
            <a:chOff x="0" y="0"/>
            <a:chExt cx="5078701" cy="6759494"/>
          </a:xfrm>
        </p:grpSpPr>
        <p:pic>
          <p:nvPicPr>
            <p:cNvPr id="240" name="Screen Shot 2019-05-26 at 23.01.05.png" descr="Screen Shot 2019-05-26 at 23.01.0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32327"/>
              <a:ext cx="4941875" cy="4927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boat/chair?"/>
            <p:cNvSpPr txBox="1"/>
            <p:nvPr/>
          </p:nvSpPr>
          <p:spPr>
            <a:xfrm>
              <a:off x="342419" y="-1"/>
              <a:ext cx="4736283" cy="8636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/>
            </a:lstStyle>
            <a:p>
              <a:r>
                <a:t>boat/chair?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0308401" y="3087572"/>
            <a:ext cx="5689601" cy="6768172"/>
            <a:chOff x="0" y="0"/>
            <a:chExt cx="5689600" cy="6768170"/>
          </a:xfrm>
        </p:grpSpPr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35770"/>
              <a:ext cx="5689600" cy="523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Cathepsin S with ligand"/>
            <p:cNvSpPr txBox="1"/>
            <p:nvPr/>
          </p:nvSpPr>
          <p:spPr>
            <a:xfrm>
              <a:off x="536738" y="0"/>
              <a:ext cx="4616124" cy="1706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r>
                <a:t>Cathepsin S with ligand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2" animBg="1" advAuto="0"/>
      <p:bldP spid="24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1057205" y="-75518"/>
            <a:ext cx="22269590" cy="1181555"/>
          </a:xfrm>
          <a:prstGeom prst="rect">
            <a:avLst/>
          </a:prstGeom>
        </p:spPr>
        <p:txBody>
          <a:bodyPr/>
          <a:lstStyle/>
          <a:p>
            <a:r>
              <a:t>Picking the best crystal structure requires care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708607" y="1440189"/>
            <a:ext cx="7168374" cy="5482728"/>
            <a:chOff x="-52382" y="-340485"/>
            <a:chExt cx="7168372" cy="5482726"/>
          </a:xfrm>
        </p:grpSpPr>
        <p:pic>
          <p:nvPicPr>
            <p:cNvPr id="248" name="pic_3zov_bace_hunt.png" descr="pic_3zov_bace_hunt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18" y="773480"/>
              <a:ext cx="7069373" cy="4368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BACE (Hunt)"/>
            <p:cNvSpPr txBox="1"/>
            <p:nvPr/>
          </p:nvSpPr>
          <p:spPr>
            <a:xfrm>
              <a:off x="-52383" y="-340486"/>
              <a:ext cx="6735303" cy="98310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defRPr sz="3200"/>
              </a:lvl1pPr>
            </a:lstStyle>
            <a:p>
              <a:r>
                <a:t>BACE (Hunt)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8527526" y="920433"/>
            <a:ext cx="15275282" cy="6525852"/>
            <a:chOff x="0" y="-838979"/>
            <a:chExt cx="15275281" cy="6525851"/>
          </a:xfrm>
        </p:grpSpPr>
        <p:sp>
          <p:nvSpPr>
            <p:cNvPr id="251" name="spleen tyrosine kinase"/>
            <p:cNvSpPr txBox="1"/>
            <p:nvPr/>
          </p:nvSpPr>
          <p:spPr>
            <a:xfrm>
              <a:off x="-1" y="-838980"/>
              <a:ext cx="7281408" cy="18246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defRPr sz="3000"/>
              </a:lvl1pPr>
            </a:lstStyle>
            <a:p>
              <a:r>
                <a:t>spleen tyrosine kinase</a:t>
              </a:r>
            </a:p>
          </p:txBody>
        </p:sp>
        <p:grpSp>
          <p:nvGrpSpPr>
            <p:cNvPr id="255" name="Group"/>
            <p:cNvGrpSpPr/>
            <p:nvPr/>
          </p:nvGrpSpPr>
          <p:grpSpPr>
            <a:xfrm>
              <a:off x="73863" y="312461"/>
              <a:ext cx="15201419" cy="5374411"/>
              <a:chOff x="0" y="0"/>
              <a:chExt cx="15201417" cy="5374410"/>
            </a:xfrm>
          </p:grpSpPr>
          <p:pic>
            <p:nvPicPr>
              <p:cNvPr id="252" name="pic_4pv0_sky.png" descr="pic_4pv0_sky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8449"/>
                <a:ext cx="7266958" cy="4490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pic_4px6_sky.png" descr="pic_4px6_sky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4460" y="0"/>
                <a:ext cx="7266958" cy="4490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4" name="Which protein structure?"/>
              <p:cNvSpPr txBox="1"/>
              <p:nvPr/>
            </p:nvSpPr>
            <p:spPr>
              <a:xfrm>
                <a:off x="4842737" y="4777930"/>
                <a:ext cx="6603940" cy="5964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828800">
                  <a:lnSpc>
                    <a:spcPct val="90000"/>
                  </a:lnSpc>
                  <a:spcBef>
                    <a:spcPts val="2000"/>
                  </a:spcBef>
                  <a:defRPr sz="3200" b="1"/>
                </a:lvl1pPr>
              </a:lstStyle>
              <a:p>
                <a:r>
                  <a:t>Which protein structure?</a:t>
                </a:r>
              </a:p>
            </p:txBody>
          </p:sp>
        </p:grpSp>
      </p:grpSp>
      <p:sp>
        <p:nvSpPr>
          <p:cNvPr id="257" name="Alternative side chain conformations need to be assessed carefully"/>
          <p:cNvSpPr txBox="1"/>
          <p:nvPr/>
        </p:nvSpPr>
        <p:spPr>
          <a:xfrm>
            <a:off x="927590" y="8545965"/>
            <a:ext cx="8833432" cy="2369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5749" indent="-285749" defTabSz="584200">
              <a:buSzPct val="7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Alternative side chain conformations need to be assessed carefully</a:t>
            </a:r>
          </a:p>
        </p:txBody>
      </p:sp>
      <p:sp>
        <p:nvSpPr>
          <p:cNvPr id="258" name="Active site residue densities are important for choosing the right crystal structure"/>
          <p:cNvSpPr txBox="1"/>
          <p:nvPr/>
        </p:nvSpPr>
        <p:spPr>
          <a:xfrm>
            <a:off x="10016256" y="8545965"/>
            <a:ext cx="11141872" cy="2369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5749" indent="-285749" defTabSz="584200">
              <a:buSzPct val="7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Active site residue densities are important for choosing the right crystal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2" animBg="1" advAuto="0"/>
      <p:bldP spid="257" grpId="1" animBg="1" advAuto="0"/>
      <p:bldP spid="258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xfrm>
            <a:off x="1057205" y="-49327"/>
            <a:ext cx="22269590" cy="1181555"/>
          </a:xfrm>
          <a:prstGeom prst="rect">
            <a:avLst/>
          </a:prstGeom>
        </p:spPr>
        <p:txBody>
          <a:bodyPr/>
          <a:lstStyle/>
          <a:p>
            <a:r>
              <a:t>The RCSB PDB report can help with choosing structures</a:t>
            </a:r>
          </a:p>
        </p:txBody>
      </p:sp>
      <p:pic>
        <p:nvPicPr>
          <p:cNvPr id="261" name="Jnk1_2gmx_pdb_report.png" descr="Jnk1_2gmx_pdb_re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39" y="5099050"/>
            <a:ext cx="1193752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Jnk1 - 2GMX"/>
          <p:cNvSpPr txBox="1"/>
          <p:nvPr/>
        </p:nvSpPr>
        <p:spPr>
          <a:xfrm>
            <a:off x="3570882" y="3443024"/>
            <a:ext cx="3900782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Jnk1 - 2GMX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13178212" y="3443024"/>
            <a:ext cx="8928101" cy="5173926"/>
            <a:chOff x="0" y="0"/>
            <a:chExt cx="8928100" cy="5173925"/>
          </a:xfrm>
        </p:grpSpPr>
        <p:pic>
          <p:nvPicPr>
            <p:cNvPr id="263" name="Jnk1_3elj_pdb_report.png" descr="Jnk1_3elj_pdb_repor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56025"/>
              <a:ext cx="8928100" cy="3517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Jnk1 - 3ELJ"/>
            <p:cNvSpPr txBox="1"/>
            <p:nvPr/>
          </p:nvSpPr>
          <p:spPr>
            <a:xfrm>
              <a:off x="3221150" y="0"/>
              <a:ext cx="3548555" cy="944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r>
                <a:t>Jnk1 - 3ELJ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1057205" y="-23136"/>
            <a:ext cx="22269590" cy="1181555"/>
          </a:xfrm>
          <a:prstGeom prst="rect">
            <a:avLst/>
          </a:prstGeom>
        </p:spPr>
        <p:txBody>
          <a:bodyPr/>
          <a:lstStyle>
            <a:lvl1pPr defTabSz="1463040">
              <a:defRPr sz="4800"/>
            </a:lvl1pPr>
          </a:lstStyle>
          <a:p>
            <a:r>
              <a:t>The Iridium score can help assess the trustworthiness of an X-ray structure</a:t>
            </a:r>
          </a:p>
        </p:txBody>
      </p:sp>
      <p:sp>
        <p:nvSpPr>
          <p:cNvPr id="268" name="Warren et al. Drug Discovery Today (2012) 17 270-1281"/>
          <p:cNvSpPr txBox="1"/>
          <p:nvPr/>
        </p:nvSpPr>
        <p:spPr>
          <a:xfrm>
            <a:off x="586111" y="12991078"/>
            <a:ext cx="10450019" cy="5937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200"/>
              </a:lnSpc>
              <a:defRPr sz="2700">
                <a:solidFill>
                  <a:srgbClr val="016EBC"/>
                </a:solidFill>
                <a:latin typeface="+mj-lt"/>
                <a:ea typeface="+mj-ea"/>
                <a:cs typeface="+mj-cs"/>
                <a:sym typeface="Helvetica Neue Light"/>
              </a:defRPr>
            </a:pPr>
            <a:r>
              <a:t>Warren et al.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Drug Discovery Today </a:t>
            </a:r>
            <a:r>
              <a:t>(2012)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17 </a:t>
            </a:r>
            <a:r>
              <a:t>270-1281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10163810" y="4633582"/>
            <a:ext cx="13483233" cy="8845080"/>
            <a:chOff x="0" y="0"/>
            <a:chExt cx="13483232" cy="8845078"/>
          </a:xfrm>
        </p:grpSpPr>
        <p:pic>
          <p:nvPicPr>
            <p:cNvPr id="269" name="Screenshot 2023-07-21 at 15.21.21.png" descr="Screenshot 2023-07-21 at 15.21.21.png"/>
            <p:cNvPicPr>
              <a:picLocks noChangeAspect="1"/>
            </p:cNvPicPr>
            <p:nvPr/>
          </p:nvPicPr>
          <p:blipFill>
            <a:blip r:embed="rId2"/>
            <a:srcRect r="13213"/>
            <a:stretch>
              <a:fillRect/>
            </a:stretch>
          </p:blipFill>
          <p:spPr>
            <a:xfrm>
              <a:off x="0" y="0"/>
              <a:ext cx="13483232" cy="1662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aphicFrame>
          <p:nvGraphicFramePr>
            <p:cNvPr id="270" name="Table 1"/>
            <p:cNvGraphicFramePr/>
            <p:nvPr/>
          </p:nvGraphicFramePr>
          <p:xfrm>
            <a:off x="2654826" y="5797395"/>
            <a:ext cx="10226575" cy="3047683"/>
          </p:xfrm>
          <a:graphic>
            <a:graphicData uri="http://schemas.openxmlformats.org/drawingml/2006/table">
              <a:tbl>
                <a:tblPr firstRow="1" bandRow="1">
                  <a:tableStyleId>{C7B018BB-80A7-4F77-B60F-C8B233D01FF8}</a:tableStyleId>
                </a:tblPr>
                <a:tblGrid>
                  <a:gridCol w="255664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566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566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55664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96711"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3000" b="0"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0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rPr>
                          <a:t>HT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0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rPr>
                          <a:t>MT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0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rPr>
                          <a:t>NT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96711"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Ligand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&gt; 0.9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0.9 and &gt;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96711"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Active Site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&gt; 0.95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0.95 and &gt;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71" name="12 Features to inform the Iridium Score:…"/>
            <p:cNvSpPr txBox="1"/>
            <p:nvPr/>
          </p:nvSpPr>
          <p:spPr>
            <a:xfrm>
              <a:off x="1079888" y="2220999"/>
              <a:ext cx="7934516" cy="382250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12 Features to inform the Iridium Score: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R-free value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Resolution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Density coverage of ligand heavy atoms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Active site density coverage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Alternative locations active site/ligands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[…]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280971" y="1820782"/>
            <a:ext cx="8874765" cy="10074436"/>
            <a:chOff x="0" y="0"/>
            <a:chExt cx="8874763" cy="10074434"/>
          </a:xfrm>
        </p:grpSpPr>
        <p:pic>
          <p:nvPicPr>
            <p:cNvPr id="27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534" y="0"/>
              <a:ext cx="8689230" cy="100744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111686"/>
              <a:ext cx="3810000" cy="133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6" name="Screenshot 2023-07-21 at 14.22.55.png" descr="Screenshot 2023-07-21 at 14.22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2340" y="984190"/>
            <a:ext cx="9612412" cy="3347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2" animBg="1" advAuto="0"/>
      <p:bldP spid="275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Missing information in structures: Hydrogen atoms</a:t>
            </a:r>
          </a:p>
        </p:txBody>
      </p:sp>
      <p:sp>
        <p:nvSpPr>
          <p:cNvPr id="279" name="Missing from most crystal structures…"/>
          <p:cNvSpPr txBox="1"/>
          <p:nvPr/>
        </p:nvSpPr>
        <p:spPr>
          <a:xfrm>
            <a:off x="1406151" y="3953326"/>
            <a:ext cx="10665975" cy="6260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Missing from most crystal structures</a:t>
            </a:r>
          </a:p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Needed for molecular modelling</a:t>
            </a:r>
          </a:p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Most MD packages (AMBER, CHARMM, GROMACS, etc.) include tools to “automatically” add H-atoms.</a:t>
            </a:r>
          </a:p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Any issues?</a:t>
            </a:r>
          </a:p>
        </p:txBody>
      </p:sp>
      <p:pic>
        <p:nvPicPr>
          <p:cNvPr id="280" name="bpti_add_h.mp4" descr="bpti_add_h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159" y="2049773"/>
            <a:ext cx="7910375" cy="10727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xfrm>
            <a:off x="2799060" y="-75518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How to choose the right tautomer?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939" y="2519968"/>
            <a:ext cx="10331672" cy="835746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His 171"/>
          <p:cNvSpPr txBox="1"/>
          <p:nvPr/>
        </p:nvSpPr>
        <p:spPr>
          <a:xfrm>
            <a:off x="11319256" y="8419351"/>
            <a:ext cx="234862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His 171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87" y="4736489"/>
            <a:ext cx="8019677" cy="429783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Which tautomer?"/>
          <p:cNvSpPr txBox="1"/>
          <p:nvPr/>
        </p:nvSpPr>
        <p:spPr>
          <a:xfrm>
            <a:off x="1414849" y="2577277"/>
            <a:ext cx="499528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Which tautomer?</a:t>
            </a:r>
          </a:p>
        </p:txBody>
      </p:sp>
      <p:sp>
        <p:nvSpPr>
          <p:cNvPr id="287" name="δ-tautomer"/>
          <p:cNvSpPr txBox="1"/>
          <p:nvPr/>
        </p:nvSpPr>
        <p:spPr>
          <a:xfrm>
            <a:off x="1427630" y="9572138"/>
            <a:ext cx="2545081" cy="156658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defTabSz="457200">
              <a:lnSpc>
                <a:spcPts val="5800"/>
              </a:lnSpc>
              <a:defRPr sz="4000"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d</a:t>
            </a:r>
            <a:r>
              <a:t>-tautomer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88" name="ε-tautomer"/>
          <p:cNvSpPr txBox="1"/>
          <p:nvPr/>
        </p:nvSpPr>
        <p:spPr>
          <a:xfrm>
            <a:off x="6121110" y="9572138"/>
            <a:ext cx="2517052" cy="156658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defTabSz="457200">
              <a:lnSpc>
                <a:spcPts val="5800"/>
              </a:lnSpc>
              <a:defRPr sz="4000"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e</a:t>
            </a:r>
            <a:r>
              <a:t>-tautomer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xfrm>
            <a:off x="515401" y="-23136"/>
            <a:ext cx="23353198" cy="1181555"/>
          </a:xfrm>
          <a:prstGeom prst="rect">
            <a:avLst/>
          </a:prstGeom>
        </p:spPr>
        <p:txBody>
          <a:bodyPr/>
          <a:lstStyle/>
          <a:p>
            <a:r>
              <a:t>How to choose the right tautomer and protonation state?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939" y="2519968"/>
            <a:ext cx="10331672" cy="835746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His 171"/>
          <p:cNvSpPr txBox="1"/>
          <p:nvPr/>
        </p:nvSpPr>
        <p:spPr>
          <a:xfrm>
            <a:off x="11319256" y="8419351"/>
            <a:ext cx="234862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His 171</a:t>
            </a:r>
          </a:p>
        </p:txBody>
      </p:sp>
      <p:sp>
        <p:nvSpPr>
          <p:cNvPr id="293" name="Which tautomer and protonation?"/>
          <p:cNvSpPr txBox="1"/>
          <p:nvPr/>
        </p:nvSpPr>
        <p:spPr>
          <a:xfrm>
            <a:off x="1390777" y="2518405"/>
            <a:ext cx="9585086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Which tautomer and protonation?</a:t>
            </a:r>
          </a:p>
        </p:txBody>
      </p:sp>
      <p:sp>
        <p:nvSpPr>
          <p:cNvPr id="294" name="δ-tautomer"/>
          <p:cNvSpPr txBox="1"/>
          <p:nvPr/>
        </p:nvSpPr>
        <p:spPr>
          <a:xfrm>
            <a:off x="1048107" y="9039329"/>
            <a:ext cx="2632457" cy="15397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defRPr sz="40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δ-tautomer</a:t>
            </a:r>
          </a:p>
        </p:txBody>
      </p:sp>
      <p:sp>
        <p:nvSpPr>
          <p:cNvPr id="295" name="ε-tautomer"/>
          <p:cNvSpPr txBox="1"/>
          <p:nvPr/>
        </p:nvSpPr>
        <p:spPr>
          <a:xfrm>
            <a:off x="4698929" y="9039329"/>
            <a:ext cx="3809361" cy="15397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457200">
              <a:lnSpc>
                <a:spcPts val="5800"/>
              </a:lnSpc>
              <a:defRPr sz="40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ε-tautomer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53" y="5000022"/>
            <a:ext cx="8633160" cy="3296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Protonated"/>
          <p:cNvSpPr txBox="1"/>
          <p:nvPr/>
        </p:nvSpPr>
        <p:spPr>
          <a:xfrm>
            <a:off x="8112024" y="9058081"/>
            <a:ext cx="2681010" cy="1529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defRPr sz="4000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Protonated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We need to worry about pKa to decide protonation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538" y="4563465"/>
            <a:ext cx="12348428" cy="627090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pKa: pH at which an acidic/basic group is 50% protonated/deprotonated.…"/>
          <p:cNvSpPr txBox="1"/>
          <p:nvPr/>
        </p:nvSpPr>
        <p:spPr>
          <a:xfrm>
            <a:off x="1414930" y="1740321"/>
            <a:ext cx="8412629" cy="107054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pKa: pH at which an acidic/basic group is 50% protonated/deprotonated.</a:t>
            </a:r>
          </a:p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pKas are not fixed things!</a:t>
            </a:r>
          </a:p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“Standard” values refer to the situation when the group is in dilute aqueous solution.</a:t>
            </a:r>
          </a:p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Groups buried in the centre of hydrophobic proteins or close to other charged groups can show large pKa shifts.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title"/>
          </p:nvPr>
        </p:nvSpPr>
        <p:spPr>
          <a:xfrm>
            <a:off x="1676400" y="47393"/>
            <a:ext cx="21031200" cy="1117011"/>
          </a:xfrm>
          <a:prstGeom prst="rect">
            <a:avLst/>
          </a:prstGeom>
        </p:spPr>
        <p:txBody>
          <a:bodyPr/>
          <a:lstStyle>
            <a:lvl1pPr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sp>
        <p:nvSpPr>
          <p:cNvPr id="116" name="Get protein structure"/>
          <p:cNvSpPr/>
          <p:nvPr/>
        </p:nvSpPr>
        <p:spPr>
          <a:xfrm>
            <a:off x="2395334" y="1783132"/>
            <a:ext cx="2951428" cy="926879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Get protein structure</a:t>
            </a:r>
          </a:p>
        </p:txBody>
      </p:sp>
      <p:sp>
        <p:nvSpPr>
          <p:cNvPr id="117" name="Simulation Analysis"/>
          <p:cNvSpPr/>
          <p:nvPr/>
        </p:nvSpPr>
        <p:spPr>
          <a:xfrm>
            <a:off x="1336761" y="10329077"/>
            <a:ext cx="4915130" cy="1168760"/>
          </a:xfrm>
          <a:prstGeom prst="rect">
            <a:avLst/>
          </a:prstGeom>
          <a:solidFill>
            <a:srgbClr val="942193"/>
          </a:solidFill>
          <a:ln w="12700">
            <a:solidFill>
              <a:srgbClr val="4F81BD"/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Simulation Analysis</a:t>
            </a:r>
          </a:p>
        </p:txBody>
      </p:sp>
      <p:sp>
        <p:nvSpPr>
          <p:cNvPr id="118" name="Line"/>
          <p:cNvSpPr/>
          <p:nvPr/>
        </p:nvSpPr>
        <p:spPr>
          <a:xfrm>
            <a:off x="3814854" y="2858781"/>
            <a:ext cx="1" cy="765077"/>
          </a:xfrm>
          <a:prstGeom prst="line">
            <a:avLst/>
          </a:prstGeom>
          <a:ln w="38100">
            <a:solidFill>
              <a:srgbClr val="4F81BD"/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2076299" y="3772628"/>
            <a:ext cx="3589498" cy="1692063"/>
            <a:chOff x="0" y="0"/>
            <a:chExt cx="3589496" cy="1692062"/>
          </a:xfrm>
        </p:grpSpPr>
        <p:sp>
          <p:nvSpPr>
            <p:cNvPr id="119" name="Prep for simulation"/>
            <p:cNvSpPr/>
            <p:nvPr/>
          </p:nvSpPr>
          <p:spPr>
            <a:xfrm>
              <a:off x="0" y="0"/>
              <a:ext cx="3589497" cy="748653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ctr">
              <a:noAutofit/>
            </a:bodyPr>
            <a:lstStyle>
              <a:lvl1pPr algn="ctr" defTabSz="1300479"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732015" y="926986"/>
              <a:ext cx="1" cy="765077"/>
            </a:xfrm>
            <a:prstGeom prst="line">
              <a:avLst/>
            </a:prstGeom>
            <a:noFill/>
            <a:ln w="381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24" name="Group"/>
          <p:cNvGrpSpPr/>
          <p:nvPr/>
        </p:nvGrpSpPr>
        <p:grpSpPr>
          <a:xfrm>
            <a:off x="1684122" y="5590248"/>
            <a:ext cx="4373852" cy="1687716"/>
            <a:chOff x="0" y="0"/>
            <a:chExt cx="4373850" cy="1687715"/>
          </a:xfrm>
        </p:grpSpPr>
        <p:sp>
          <p:nvSpPr>
            <p:cNvPr id="122" name="Simulation setup"/>
            <p:cNvSpPr/>
            <p:nvPr/>
          </p:nvSpPr>
          <p:spPr>
            <a:xfrm>
              <a:off x="0" y="0"/>
              <a:ext cx="4373851" cy="748653"/>
            </a:xfrm>
            <a:prstGeom prst="rect">
              <a:avLst/>
            </a:prstGeom>
            <a:solidFill>
              <a:srgbClr val="009193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ctr">
              <a:noAutofit/>
            </a:bodyPr>
            <a:lstStyle>
              <a:lvl1pPr algn="ctr" defTabSz="1300479">
                <a:defRPr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Simulation setup</a:t>
              </a:r>
            </a:p>
          </p:txBody>
        </p:sp>
        <p:sp>
          <p:nvSpPr>
            <p:cNvPr id="123" name="Line"/>
            <p:cNvSpPr/>
            <p:nvPr/>
          </p:nvSpPr>
          <p:spPr>
            <a:xfrm>
              <a:off x="2110203" y="922639"/>
              <a:ext cx="1" cy="765077"/>
            </a:xfrm>
            <a:prstGeom prst="line">
              <a:avLst/>
            </a:prstGeom>
            <a:noFill/>
            <a:ln w="381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27" name="Group"/>
          <p:cNvGrpSpPr/>
          <p:nvPr/>
        </p:nvGrpSpPr>
        <p:grpSpPr>
          <a:xfrm>
            <a:off x="1336761" y="7385110"/>
            <a:ext cx="4956187" cy="2774039"/>
            <a:chOff x="0" y="0"/>
            <a:chExt cx="4956185" cy="2774037"/>
          </a:xfrm>
        </p:grpSpPr>
        <p:sp>
          <p:nvSpPr>
            <p:cNvPr id="125" name="Run Simulation Protocol"/>
            <p:cNvSpPr/>
            <p:nvPr/>
          </p:nvSpPr>
          <p:spPr>
            <a:xfrm>
              <a:off x="0" y="0"/>
              <a:ext cx="4956186" cy="1657021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4F81BD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ctr">
              <a:noAutofit/>
            </a:bodyPr>
            <a:lstStyle>
              <a:lvl1pPr algn="ctr" defTabSz="1300479"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26" name="Line"/>
            <p:cNvSpPr/>
            <p:nvPr/>
          </p:nvSpPr>
          <p:spPr>
            <a:xfrm>
              <a:off x="2471553" y="1830735"/>
              <a:ext cx="1" cy="943303"/>
            </a:xfrm>
            <a:prstGeom prst="line">
              <a:avLst/>
            </a:prstGeom>
            <a:noFill/>
            <a:ln w="381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28" name="Rectangle 5"/>
          <p:cNvSpPr txBox="1"/>
          <p:nvPr/>
        </p:nvSpPr>
        <p:spPr>
          <a:xfrm>
            <a:off x="12009752" y="5801841"/>
            <a:ext cx="258974" cy="519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800" u="sng">
                <a:noFill/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>
                <a:solidFill>
                  <a:srgbClr val="0365C0"/>
                </a:solidFill>
              </a:defRPr>
            </a:pPr>
            <a:r>
              <a:rPr u="sng">
                <a:noFill/>
                <a:hlinkClick r:id="rId2"/>
              </a:rPr>
              <a:t> 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9109018" y="10268483"/>
            <a:ext cx="12415366" cy="2519564"/>
            <a:chOff x="0" y="0"/>
            <a:chExt cx="12415364" cy="2519562"/>
          </a:xfrm>
        </p:grpSpPr>
        <p:sp>
          <p:nvSpPr>
            <p:cNvPr id="129" name="Rectangle"/>
            <p:cNvSpPr/>
            <p:nvPr/>
          </p:nvSpPr>
          <p:spPr>
            <a:xfrm>
              <a:off x="0" y="0"/>
              <a:ext cx="11373247" cy="173603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773F9B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29756" tIns="29756" rIns="29756" bIns="29756" numCol="1" anchor="ctr">
              <a:noAutofit/>
            </a:bodyPr>
            <a:lstStyle/>
            <a:p>
              <a:pPr defTabSz="1300479">
                <a:defRPr sz="2400">
                  <a:solidFill>
                    <a:srgbClr val="773F9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0" name="PyEMMA"/>
            <p:cNvSpPr txBox="1"/>
            <p:nvPr/>
          </p:nvSpPr>
          <p:spPr>
            <a:xfrm>
              <a:off x="169501" y="136022"/>
              <a:ext cx="2205079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PyEMMA</a:t>
              </a:r>
            </a:p>
          </p:txBody>
        </p:sp>
        <p:sp>
          <p:nvSpPr>
            <p:cNvPr id="131" name="MDTraj"/>
            <p:cNvSpPr txBox="1"/>
            <p:nvPr/>
          </p:nvSpPr>
          <p:spPr>
            <a:xfrm>
              <a:off x="967256" y="878292"/>
              <a:ext cx="2205079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MDTraj</a:t>
              </a:r>
            </a:p>
          </p:txBody>
        </p:sp>
        <p:sp>
          <p:nvSpPr>
            <p:cNvPr id="132" name="MDAnalysis"/>
            <p:cNvSpPr txBox="1"/>
            <p:nvPr/>
          </p:nvSpPr>
          <p:spPr>
            <a:xfrm>
              <a:off x="2706727" y="48209"/>
              <a:ext cx="2457760" cy="64105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MDAnalysis</a:t>
              </a:r>
            </a:p>
          </p:txBody>
        </p:sp>
        <p:sp>
          <p:nvSpPr>
            <p:cNvPr id="133" name="MDAnalysis"/>
            <p:cNvSpPr txBox="1"/>
            <p:nvPr/>
          </p:nvSpPr>
          <p:spPr>
            <a:xfrm>
              <a:off x="3514718" y="868015"/>
              <a:ext cx="2457759" cy="68957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MDAnalysis</a:t>
              </a:r>
            </a:p>
          </p:txBody>
        </p:sp>
        <p:sp>
          <p:nvSpPr>
            <p:cNvPr id="134" name="VMD"/>
            <p:cNvSpPr txBox="1"/>
            <p:nvPr/>
          </p:nvSpPr>
          <p:spPr>
            <a:xfrm>
              <a:off x="6227687" y="951706"/>
              <a:ext cx="2205079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VMD</a:t>
              </a:r>
            </a:p>
          </p:txBody>
        </p:sp>
        <p:sp>
          <p:nvSpPr>
            <p:cNvPr id="135" name="md-analysis-tools"/>
            <p:cNvSpPr txBox="1"/>
            <p:nvPr/>
          </p:nvSpPr>
          <p:spPr>
            <a:xfrm>
              <a:off x="6122299" y="32160"/>
              <a:ext cx="3531193" cy="610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md-analysis-tools</a:t>
              </a:r>
            </a:p>
          </p:txBody>
        </p:sp>
        <p:sp>
          <p:nvSpPr>
            <p:cNvPr id="136" name="[…]"/>
            <p:cNvSpPr txBox="1"/>
            <p:nvPr/>
          </p:nvSpPr>
          <p:spPr>
            <a:xfrm>
              <a:off x="10286785" y="1264925"/>
              <a:ext cx="1518152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[…]</a:t>
              </a:r>
            </a:p>
          </p:txBody>
        </p:sp>
        <p:sp>
          <p:nvSpPr>
            <p:cNvPr id="137" name="TCL, bash, python, Perl … get creative"/>
            <p:cNvSpPr txBox="1"/>
            <p:nvPr/>
          </p:nvSpPr>
          <p:spPr>
            <a:xfrm>
              <a:off x="3959259" y="1814400"/>
              <a:ext cx="845610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TCL, bash, python, Perl … get creative</a:t>
              </a:r>
            </a:p>
          </p:txBody>
        </p:sp>
      </p:grpSp>
      <p:grpSp>
        <p:nvGrpSpPr>
          <p:cNvPr id="150" name="Group"/>
          <p:cNvGrpSpPr/>
          <p:nvPr/>
        </p:nvGrpSpPr>
        <p:grpSpPr>
          <a:xfrm>
            <a:off x="10017360" y="1643771"/>
            <a:ext cx="12017234" cy="4171320"/>
            <a:chOff x="0" y="0"/>
            <a:chExt cx="12017233" cy="4171318"/>
          </a:xfrm>
        </p:grpSpPr>
        <p:sp>
          <p:nvSpPr>
            <p:cNvPr id="139" name="Rectangle"/>
            <p:cNvSpPr/>
            <p:nvPr/>
          </p:nvSpPr>
          <p:spPr>
            <a:xfrm>
              <a:off x="0" y="0"/>
              <a:ext cx="8710969" cy="337301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365C0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29756" tIns="29756" rIns="29756" bIns="29756" numCol="1" anchor="ctr">
              <a:noAutofit/>
            </a:bodyPr>
            <a:lstStyle/>
            <a:p>
              <a:pPr defTabSz="1300479">
                <a:defRPr sz="2400">
                  <a:solidFill>
                    <a:srgbClr val="0365C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0" name="pdb api"/>
            <p:cNvSpPr txBox="1"/>
            <p:nvPr/>
          </p:nvSpPr>
          <p:spPr>
            <a:xfrm>
              <a:off x="1032762" y="215179"/>
              <a:ext cx="1570989" cy="6100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pdb api</a:t>
              </a:r>
            </a:p>
          </p:txBody>
        </p:sp>
        <p:sp>
          <p:nvSpPr>
            <p:cNvPr id="141" name="RDkit"/>
            <p:cNvSpPr txBox="1"/>
            <p:nvPr/>
          </p:nvSpPr>
          <p:spPr>
            <a:xfrm>
              <a:off x="3747923" y="954504"/>
              <a:ext cx="1215123" cy="6100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RDkit</a:t>
              </a:r>
            </a:p>
          </p:txBody>
        </p:sp>
        <p:sp>
          <p:nvSpPr>
            <p:cNvPr id="142" name="OpenMM tools"/>
            <p:cNvSpPr txBox="1"/>
            <p:nvPr/>
          </p:nvSpPr>
          <p:spPr>
            <a:xfrm>
              <a:off x="4957029" y="1619106"/>
              <a:ext cx="2929713" cy="6100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OpenMM tools</a:t>
              </a:r>
            </a:p>
          </p:txBody>
        </p:sp>
        <p:sp>
          <p:nvSpPr>
            <p:cNvPr id="143" name="Amber tools"/>
            <p:cNvSpPr txBox="1"/>
            <p:nvPr/>
          </p:nvSpPr>
          <p:spPr>
            <a:xfrm>
              <a:off x="4061352" y="2181710"/>
              <a:ext cx="2456925" cy="610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Amber tools</a:t>
              </a:r>
            </a:p>
          </p:txBody>
        </p:sp>
        <p:sp>
          <p:nvSpPr>
            <p:cNvPr id="144" name="pdb2gmx"/>
            <p:cNvSpPr txBox="1"/>
            <p:nvPr/>
          </p:nvSpPr>
          <p:spPr>
            <a:xfrm>
              <a:off x="4329918" y="268473"/>
              <a:ext cx="1919792" cy="610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pdb2gmx</a:t>
              </a:r>
            </a:p>
          </p:txBody>
        </p:sp>
        <p:sp>
          <p:nvSpPr>
            <p:cNvPr id="145" name="[…]"/>
            <p:cNvSpPr txBox="1"/>
            <p:nvPr/>
          </p:nvSpPr>
          <p:spPr>
            <a:xfrm>
              <a:off x="7399211" y="2848104"/>
              <a:ext cx="1518152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[…]</a:t>
              </a:r>
            </a:p>
          </p:txBody>
        </p:sp>
        <p:sp>
          <p:nvSpPr>
            <p:cNvPr id="146" name="GUI, TCL, bash, python, Perl … get creative"/>
            <p:cNvSpPr txBox="1"/>
            <p:nvPr/>
          </p:nvSpPr>
          <p:spPr>
            <a:xfrm>
              <a:off x="3561128" y="3466156"/>
              <a:ext cx="845610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GUI, TCL, bash, python, Perl … get creative</a:t>
              </a:r>
            </a:p>
          </p:txBody>
        </p:sp>
        <p:pic>
          <p:nvPicPr>
            <p:cNvPr id="147" name="Screenshot 2023-07-21 at 14.04.17.png" descr="Screenshot 2023-07-21 at 14.04.17.png"/>
            <p:cNvPicPr>
              <a:picLocks noChangeAspect="1"/>
            </p:cNvPicPr>
            <p:nvPr/>
          </p:nvPicPr>
          <p:blipFill>
            <a:blip r:embed="rId3"/>
            <a:srcRect l="4321" t="35523" b="35523"/>
            <a:stretch>
              <a:fillRect/>
            </a:stretch>
          </p:blipFill>
          <p:spPr>
            <a:xfrm>
              <a:off x="745980" y="1056581"/>
              <a:ext cx="2639710" cy="790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9645" y="287122"/>
              <a:ext cx="1277476" cy="1277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Screenshot 2023-07-22 at 11.57.44.png" descr="Screenshot 2023-07-22 at 11.57.4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19" y="2035062"/>
              <a:ext cx="3319340" cy="1181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4" name="Group"/>
          <p:cNvGrpSpPr/>
          <p:nvPr/>
        </p:nvGrpSpPr>
        <p:grpSpPr>
          <a:xfrm>
            <a:off x="9536328" y="6114259"/>
            <a:ext cx="11839481" cy="3769494"/>
            <a:chOff x="0" y="0"/>
            <a:chExt cx="11839479" cy="3769492"/>
          </a:xfrm>
        </p:grpSpPr>
        <p:sp>
          <p:nvSpPr>
            <p:cNvPr id="151" name="Rectangle"/>
            <p:cNvSpPr/>
            <p:nvPr/>
          </p:nvSpPr>
          <p:spPr>
            <a:xfrm>
              <a:off x="0" y="0"/>
              <a:ext cx="9696454" cy="37546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9BBB59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29756" tIns="29756" rIns="29756" bIns="29756" numCol="1" anchor="ctr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2" name="Gromacs"/>
            <p:cNvSpPr txBox="1"/>
            <p:nvPr/>
          </p:nvSpPr>
          <p:spPr>
            <a:xfrm>
              <a:off x="1015191" y="353035"/>
              <a:ext cx="1925814" cy="7674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Gromacs</a:t>
              </a:r>
            </a:p>
          </p:txBody>
        </p:sp>
        <p:sp>
          <p:nvSpPr>
            <p:cNvPr id="153" name="Rectangle 5"/>
            <p:cNvSpPr txBox="1"/>
            <p:nvPr/>
          </p:nvSpPr>
          <p:spPr>
            <a:xfrm>
              <a:off x="2375138" y="1180804"/>
              <a:ext cx="258974" cy="5196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u="sng">
                  <a:noFill/>
                  <a:latin typeface="Arial"/>
                  <a:ea typeface="Arial"/>
                  <a:cs typeface="Arial"/>
                  <a:sym typeface="Arial"/>
                  <a:hlinkClick r:id="rId6"/>
                </a:defRPr>
              </a:lvl1pPr>
            </a:lstStyle>
            <a:p>
              <a:pPr>
                <a:defRPr u="none">
                  <a:solidFill>
                    <a:srgbClr val="0365C0"/>
                  </a:solidFill>
                </a:defRPr>
              </a:pPr>
              <a:r>
                <a:rPr u="sng">
                  <a:noFill/>
                  <a:hlinkClick r:id="rId6"/>
                </a:rPr>
                <a:t> </a:t>
              </a:r>
            </a:p>
          </p:txBody>
        </p:sp>
        <p:sp>
          <p:nvSpPr>
            <p:cNvPr id="154" name="Amber"/>
            <p:cNvSpPr txBox="1"/>
            <p:nvPr/>
          </p:nvSpPr>
          <p:spPr>
            <a:xfrm>
              <a:off x="1451176" y="1324086"/>
              <a:ext cx="1696225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Amber</a:t>
              </a:r>
            </a:p>
          </p:txBody>
        </p:sp>
        <p:sp>
          <p:nvSpPr>
            <p:cNvPr id="155" name="NAMD"/>
            <p:cNvSpPr txBox="1"/>
            <p:nvPr/>
          </p:nvSpPr>
          <p:spPr>
            <a:xfrm>
              <a:off x="3395984" y="1147162"/>
              <a:ext cx="1696224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NAMD</a:t>
              </a:r>
            </a:p>
          </p:txBody>
        </p:sp>
        <p:sp>
          <p:nvSpPr>
            <p:cNvPr id="156" name="OpenMM"/>
            <p:cNvSpPr txBox="1"/>
            <p:nvPr/>
          </p:nvSpPr>
          <p:spPr>
            <a:xfrm>
              <a:off x="5553936" y="384189"/>
              <a:ext cx="232981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OpenMM</a:t>
              </a:r>
            </a:p>
          </p:txBody>
        </p:sp>
        <p:sp>
          <p:nvSpPr>
            <p:cNvPr id="157" name="SOMD"/>
            <p:cNvSpPr txBox="1"/>
            <p:nvPr/>
          </p:nvSpPr>
          <p:spPr>
            <a:xfrm>
              <a:off x="5273339" y="2260623"/>
              <a:ext cx="1696224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SOMD</a:t>
              </a:r>
            </a:p>
          </p:txBody>
        </p:sp>
        <p:sp>
          <p:nvSpPr>
            <p:cNvPr id="158" name="DLPoly"/>
            <p:cNvSpPr txBox="1"/>
            <p:nvPr/>
          </p:nvSpPr>
          <p:spPr>
            <a:xfrm>
              <a:off x="6829680" y="1322406"/>
              <a:ext cx="1696224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DLPoly</a:t>
              </a:r>
            </a:p>
          </p:txBody>
        </p:sp>
        <p:sp>
          <p:nvSpPr>
            <p:cNvPr id="159" name="Charmm"/>
            <p:cNvSpPr txBox="1"/>
            <p:nvPr/>
          </p:nvSpPr>
          <p:spPr>
            <a:xfrm>
              <a:off x="7993664" y="2537244"/>
              <a:ext cx="232981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Charmm</a:t>
              </a:r>
            </a:p>
          </p:txBody>
        </p:sp>
        <p:sp>
          <p:nvSpPr>
            <p:cNvPr id="160" name="Python API"/>
            <p:cNvSpPr txBox="1"/>
            <p:nvPr/>
          </p:nvSpPr>
          <p:spPr>
            <a:xfrm>
              <a:off x="9768821" y="705199"/>
              <a:ext cx="1518152" cy="7051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2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Python API</a:t>
              </a:r>
            </a:p>
          </p:txBody>
        </p:sp>
        <p:sp>
          <p:nvSpPr>
            <p:cNvPr id="161" name="[…]"/>
            <p:cNvSpPr txBox="1"/>
            <p:nvPr/>
          </p:nvSpPr>
          <p:spPr>
            <a:xfrm>
              <a:off x="8399495" y="3216250"/>
              <a:ext cx="1518152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[…]</a:t>
              </a:r>
            </a:p>
          </p:txBody>
        </p:sp>
        <p:sp>
          <p:nvSpPr>
            <p:cNvPr id="162" name="mostly C++…"/>
            <p:cNvSpPr txBox="1"/>
            <p:nvPr/>
          </p:nvSpPr>
          <p:spPr>
            <a:xfrm>
              <a:off x="9919688" y="2537244"/>
              <a:ext cx="1919792" cy="112248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mostly C++</a:t>
              </a:r>
            </a:p>
            <a:p>
              <a: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commandline</a:t>
              </a:r>
            </a:p>
          </p:txBody>
        </p:sp>
        <p:sp>
          <p:nvSpPr>
            <p:cNvPr id="163" name="BioSimSpace"/>
            <p:cNvSpPr txBox="1"/>
            <p:nvPr/>
          </p:nvSpPr>
          <p:spPr>
            <a:xfrm>
              <a:off x="794373" y="2821866"/>
              <a:ext cx="3319340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BioSimSpace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4" animBg="1" advAuto="0"/>
      <p:bldP spid="121" grpId="1" animBg="1" advAuto="0"/>
      <p:bldP spid="124" grpId="2" animBg="1" advAuto="0"/>
      <p:bldP spid="127" grpId="3" animBg="1" advAuto="0"/>
      <p:bldP spid="138" grpId="6" animBg="1" advAuto="0"/>
      <p:bldP spid="164" grpId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>
            <a:lvl1pPr defTabSz="1719072">
              <a:defRPr sz="5640"/>
            </a:lvl1pPr>
          </a:lstStyle>
          <a:p>
            <a:r>
              <a:t>Amino acids that need protonation state consideration</a:t>
            </a:r>
          </a:p>
        </p:txBody>
      </p:sp>
      <p:graphicFrame>
        <p:nvGraphicFramePr>
          <p:cNvPr id="304" name="Table 1"/>
          <p:cNvGraphicFramePr/>
          <p:nvPr/>
        </p:nvGraphicFramePr>
        <p:xfrm>
          <a:off x="4043820" y="3150192"/>
          <a:ext cx="15937674" cy="749880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95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8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7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Amino acid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pKa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options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Significance*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Aspartic acid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3.65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-COOH instead of COO</a:t>
                      </a:r>
                      <a:r>
                        <a:rPr baseline="31999"/>
                        <a:t>-</a:t>
                      </a:r>
                      <a:r>
                        <a:t>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Glutamic acid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4.25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-COOH instead of COO</a:t>
                      </a:r>
                      <a:r>
                        <a:rPr baseline="31999"/>
                        <a:t>-</a:t>
                      </a:r>
                      <a:r>
                        <a:t>?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Histidine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6.00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protonated instead of neutral?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very possible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Cysteine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8.18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-S</a:t>
                      </a:r>
                      <a:r>
                        <a:rPr baseline="31999"/>
                        <a:t>-</a:t>
                      </a:r>
                      <a:r>
                        <a:t> instead of SH?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very possible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Tyrosine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10.07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-O</a:t>
                      </a:r>
                      <a:r>
                        <a:rPr baseline="31999"/>
                        <a:t>-</a:t>
                      </a:r>
                      <a:r>
                        <a:t> instead of OH?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Lysine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10.53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–NH</a:t>
                      </a:r>
                      <a:r>
                        <a:rPr baseline="-5999"/>
                        <a:t>2 </a:t>
                      </a:r>
                      <a:r>
                        <a:t>instead of NH</a:t>
                      </a:r>
                      <a:r>
                        <a:rPr baseline="-5999"/>
                        <a:t>3</a:t>
                      </a:r>
                      <a:r>
                        <a:rPr baseline="31999"/>
                        <a:t>+</a:t>
                      </a:r>
                      <a:r>
                        <a:t>?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Arginine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12.48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neutral instead of protonated?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unlikely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5" name="*for a simulation around physiological pH"/>
          <p:cNvSpPr txBox="1"/>
          <p:nvPr/>
        </p:nvSpPr>
        <p:spPr>
          <a:xfrm>
            <a:off x="5033240" y="11777895"/>
            <a:ext cx="7174739" cy="12136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4600"/>
              </a:lnSpc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*for a simulation around physiological pH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1057205" y="-7141"/>
            <a:ext cx="22269590" cy="1181555"/>
          </a:xfrm>
          <a:prstGeom prst="rect">
            <a:avLst/>
          </a:prstGeom>
        </p:spPr>
        <p:txBody>
          <a:bodyPr/>
          <a:lstStyle/>
          <a:p>
            <a:r>
              <a:t>What if the best structure has missing residues?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4" y="2031664"/>
            <a:ext cx="9746838" cy="720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800" y="2466688"/>
            <a:ext cx="7652500" cy="6333103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 flipH="1">
            <a:off x="7874370" y="3898344"/>
            <a:ext cx="6762760" cy="1509510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 flipH="1">
            <a:off x="8121577" y="8510999"/>
            <a:ext cx="6668134" cy="319301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312" name="Residues 36 to 55 missing"/>
          <p:cNvSpPr txBox="1"/>
          <p:nvPr/>
        </p:nvSpPr>
        <p:spPr>
          <a:xfrm>
            <a:off x="7070525" y="2450254"/>
            <a:ext cx="764318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Residues 36 to 55 missing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66" y="9819957"/>
            <a:ext cx="6769686" cy="216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042" y="9797866"/>
            <a:ext cx="36830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2832" y="10053966"/>
            <a:ext cx="3810001" cy="213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1"/>
          <p:cNvSpPr txBox="1">
            <a:spLocks noGrp="1"/>
          </p:cNvSpPr>
          <p:nvPr>
            <p:ph type="title"/>
          </p:nvPr>
        </p:nvSpPr>
        <p:spPr>
          <a:xfrm>
            <a:off x="2799060" y="-49327"/>
            <a:ext cx="18785880" cy="1181555"/>
          </a:xfrm>
          <a:prstGeom prst="rect">
            <a:avLst/>
          </a:prstGeom>
        </p:spPr>
        <p:txBody>
          <a:bodyPr/>
          <a:lstStyle>
            <a:lvl1pPr defTabSz="1609344">
              <a:defRPr sz="5280"/>
            </a:lvl1pPr>
          </a:lstStyle>
          <a:p>
            <a:r>
              <a:t>AlphaFold2 structures have no missing residues or atoms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10053490" y="2249857"/>
            <a:ext cx="11749766" cy="4735462"/>
            <a:chOff x="0" y="0"/>
            <a:chExt cx="11749764" cy="4735461"/>
          </a:xfrm>
        </p:grpSpPr>
        <p:sp>
          <p:nvSpPr>
            <p:cNvPr id="318" name="No missing residues"/>
            <p:cNvSpPr txBox="1"/>
            <p:nvPr/>
          </p:nvSpPr>
          <p:spPr>
            <a:xfrm>
              <a:off x="3590206" y="3638181"/>
              <a:ext cx="7125209" cy="1097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 defTabSz="1828800">
                <a:lnSpc>
                  <a:spcPct val="90000"/>
                </a:lnSpc>
                <a:spcBef>
                  <a:spcPts val="2000"/>
                </a:spcBef>
                <a:defRPr sz="6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No missing residues</a:t>
              </a:r>
            </a:p>
          </p:txBody>
        </p:sp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79068" cy="30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Tick"/>
            <p:cNvSpPr/>
            <p:nvPr/>
          </p:nvSpPr>
          <p:spPr>
            <a:xfrm>
              <a:off x="10337262" y="1293779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60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850769" y="7811285"/>
            <a:ext cx="9711732" cy="3718731"/>
            <a:chOff x="0" y="0"/>
            <a:chExt cx="9711730" cy="3718729"/>
          </a:xfrm>
        </p:grpSpPr>
        <p:pic>
          <p:nvPicPr>
            <p:cNvPr id="322" name="Polypeptide_forming_an_alpha_helix,_with_hydrogen_bonds_in_magenta.gif" descr="Polypeptide_forming_an_alpha_helix,_with_hydrogen_bonds_in_magenta.gi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547076" cy="3718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Has hydrogens"/>
            <p:cNvSpPr txBox="1"/>
            <p:nvPr/>
          </p:nvSpPr>
          <p:spPr>
            <a:xfrm>
              <a:off x="3257826" y="1263856"/>
              <a:ext cx="5390135" cy="1097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 defTabSz="1828800">
                <a:lnSpc>
                  <a:spcPct val="90000"/>
                </a:lnSpc>
                <a:spcBef>
                  <a:spcPts val="2000"/>
                </a:spcBef>
                <a:defRPr sz="6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Has hydrogens</a:t>
              </a:r>
            </a:p>
          </p:txBody>
        </p:sp>
        <p:sp>
          <p:nvSpPr>
            <p:cNvPr id="324" name="Tick"/>
            <p:cNvSpPr/>
            <p:nvPr/>
          </p:nvSpPr>
          <p:spPr>
            <a:xfrm>
              <a:off x="8299228" y="2076719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60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</p:grpSp>
      <p:pic>
        <p:nvPicPr>
          <p:cNvPr id="3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985" y="2261191"/>
            <a:ext cx="4714247" cy="2639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AlphaFold2 structures can have unreliable areas</a:t>
            </a:r>
          </a:p>
        </p:txBody>
      </p:sp>
      <p:pic>
        <p:nvPicPr>
          <p:cNvPr id="329" name="Screenshot 2023-07-21 at 15.51.02.png" descr="Screenshot 2023-07-21 at 15.51.02.png"/>
          <p:cNvPicPr>
            <a:picLocks noChangeAspect="1"/>
          </p:cNvPicPr>
          <p:nvPr/>
        </p:nvPicPr>
        <p:blipFill>
          <a:blip r:embed="rId2"/>
          <a:srcRect t="4735"/>
          <a:stretch>
            <a:fillRect/>
          </a:stretch>
        </p:blipFill>
        <p:spPr>
          <a:xfrm>
            <a:off x="2387600" y="2534989"/>
            <a:ext cx="19050000" cy="914892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JNK1 — again"/>
          <p:cNvSpPr txBox="1"/>
          <p:nvPr/>
        </p:nvSpPr>
        <p:spPr>
          <a:xfrm>
            <a:off x="2540000" y="1716672"/>
            <a:ext cx="4289904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JNK1 — again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xfrm>
            <a:off x="2799060" y="-49327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What is missing in this very good structure?</a:t>
            </a:r>
          </a:p>
        </p:txBody>
      </p:sp>
      <p:pic>
        <p:nvPicPr>
          <p:cNvPr id="333" name="Screenshot 2023-07-21 at 16.07.37.png" descr="Screenshot 2023-07-21 at 16.07.37.png"/>
          <p:cNvPicPr>
            <a:picLocks noChangeAspect="1"/>
          </p:cNvPicPr>
          <p:nvPr/>
        </p:nvPicPr>
        <p:blipFill>
          <a:blip r:embed="rId2"/>
          <a:srcRect b="1722"/>
          <a:stretch>
            <a:fillRect/>
          </a:stretch>
        </p:blipFill>
        <p:spPr>
          <a:xfrm>
            <a:off x="2501900" y="2537885"/>
            <a:ext cx="19050000" cy="915641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Alcohol dehydrogenase"/>
          <p:cNvSpPr txBox="1"/>
          <p:nvPr/>
        </p:nvSpPr>
        <p:spPr>
          <a:xfrm>
            <a:off x="2535479" y="1714736"/>
            <a:ext cx="6832695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Alcohol dehydrogenase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ECA3-78B6-318D-E358-A0EC449F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Trypsin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49D01-7802-7877-2175-45A387639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TODO: have a look at the protein 1TRI</a:t>
            </a:r>
          </a:p>
          <a:p>
            <a:pPr marL="0" indent="0">
              <a:buNone/>
            </a:pPr>
            <a:r>
              <a:rPr lang="en-GB" dirty="0"/>
              <a:t>- stoichiometry</a:t>
            </a:r>
          </a:p>
          <a:p>
            <a:pPr marL="0" indent="0">
              <a:buNone/>
            </a:pPr>
            <a:r>
              <a:rPr lang="en-GB" dirty="0"/>
              <a:t>- PTMs</a:t>
            </a:r>
          </a:p>
          <a:p>
            <a:pPr marL="0" indent="0">
              <a:buNone/>
            </a:pPr>
            <a:r>
              <a:rPr lang="en-GB" dirty="0"/>
              <a:t>- ligands</a:t>
            </a:r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dirty="0" err="1"/>
              <a:t>disuphides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dirty="0" err="1"/>
              <a:t>histidines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40010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2799060" y="-98198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Tools that will help with all of this</a:t>
            </a:r>
          </a:p>
        </p:txBody>
      </p:sp>
      <p:sp>
        <p:nvSpPr>
          <p:cNvPr id="337" name="Most simulation packages contain tools to help add missing H-atoms. Not all work in the same way.…"/>
          <p:cNvSpPr txBox="1"/>
          <p:nvPr/>
        </p:nvSpPr>
        <p:spPr>
          <a:xfrm>
            <a:off x="1205801" y="1536436"/>
            <a:ext cx="22677121" cy="320040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Most simulation packages contain tools to help add missing H-atoms. Not all work in the same way.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Where there is more than one possible answer, not all packages will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make the same decision</a:t>
            </a:r>
            <a:r>
              <a:t>.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8" name="There are two independent, well-established tools designed specifically to look at these issues, and a webserver that puts them together:"/>
          <p:cNvSpPr txBox="1"/>
          <p:nvPr/>
        </p:nvSpPr>
        <p:spPr>
          <a:xfrm>
            <a:off x="1270341" y="3395716"/>
            <a:ext cx="20327109" cy="13411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There are two independent, well-established tools designed specifically to look at these issues, and a webserver that puts them together: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982" y="5189917"/>
            <a:ext cx="4575564" cy="4017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218" y="5189917"/>
            <a:ext cx="4575564" cy="4017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454" y="5189917"/>
            <a:ext cx="4575564" cy="40175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8" name="Group"/>
          <p:cNvGrpSpPr/>
          <p:nvPr/>
        </p:nvGrpSpPr>
        <p:grpSpPr>
          <a:xfrm>
            <a:off x="1761309" y="9990697"/>
            <a:ext cx="19710054" cy="1802262"/>
            <a:chOff x="0" y="0"/>
            <a:chExt cx="19710052" cy="1802261"/>
          </a:xfrm>
        </p:grpSpPr>
        <p:pic>
          <p:nvPicPr>
            <p:cNvPr id="342" name="Screenshot 2023-07-21 at 16.14.10.png" descr="Screenshot 2023-07-21 at 16.14.10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88331"/>
              <a:ext cx="2717800" cy="162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8770" y="425515"/>
              <a:ext cx="2717801" cy="951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4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1711" y="0"/>
              <a:ext cx="1802262" cy="1802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21423" y="200559"/>
              <a:ext cx="2335238" cy="140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67884" y="247843"/>
              <a:ext cx="4646365" cy="1486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…"/>
            <p:cNvSpPr txBox="1"/>
            <p:nvPr/>
          </p:nvSpPr>
          <p:spPr>
            <a:xfrm>
              <a:off x="18625472" y="276290"/>
              <a:ext cx="1084581" cy="12496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7000" b="1"/>
              </a:lvl1pPr>
            </a:lstStyle>
            <a:p>
              <a:r>
                <a:t>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animBg="1" advAuto="0"/>
      <p:bldP spid="340" grpId="2" animBg="1" advAuto="0"/>
      <p:bldP spid="341" grpId="3" animBg="1" advAuto="0"/>
      <p:bldP spid="348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1"/>
          <p:cNvSpPr txBox="1">
            <a:spLocks noGrp="1"/>
          </p:cNvSpPr>
          <p:nvPr>
            <p:ph type="title"/>
          </p:nvPr>
        </p:nvSpPr>
        <p:spPr>
          <a:xfrm>
            <a:off x="1844897" y="22485"/>
            <a:ext cx="21031201" cy="1158763"/>
          </a:xfrm>
          <a:prstGeom prst="rect">
            <a:avLst/>
          </a:prstGeom>
        </p:spPr>
        <p:txBody>
          <a:bodyPr/>
          <a:lstStyle/>
          <a:p>
            <a:r>
              <a:t>Let’s try some protein prep out!</a:t>
            </a:r>
          </a:p>
        </p:txBody>
      </p:sp>
      <p:pic>
        <p:nvPicPr>
          <p:cNvPr id="351" name="Screenshot 2023-07-25 at 09.07.36.png" descr="Screenshot 2023-07-25 at 09.07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42" y="2471551"/>
            <a:ext cx="3801926" cy="2115855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uniprot.org"/>
          <p:cNvSpPr txBox="1"/>
          <p:nvPr/>
        </p:nvSpPr>
        <p:spPr>
          <a:xfrm>
            <a:off x="2027915" y="4772797"/>
            <a:ext cx="3231365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3"/>
              </a:rPr>
              <a:t>uniprot.org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807" y="2866044"/>
            <a:ext cx="3657601" cy="100330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rcsb.org"/>
          <p:cNvSpPr txBox="1"/>
          <p:nvPr/>
        </p:nvSpPr>
        <p:spPr>
          <a:xfrm>
            <a:off x="7949400" y="4772797"/>
            <a:ext cx="266581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5"/>
              </a:rPr>
              <a:t>rcsb.org</a:t>
            </a:r>
            <a:r>
              <a:t> </a:t>
            </a:r>
          </a:p>
        </p:txBody>
      </p:sp>
      <p:sp>
        <p:nvSpPr>
          <p:cNvPr id="355" name="Task 1:…"/>
          <p:cNvSpPr txBox="1"/>
          <p:nvPr/>
        </p:nvSpPr>
        <p:spPr>
          <a:xfrm>
            <a:off x="1003705" y="6365000"/>
            <a:ext cx="22713586" cy="3230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b="1"/>
            </a:pPr>
            <a:r>
              <a:t>Task 1: </a:t>
            </a:r>
          </a:p>
          <a:p>
            <a:r>
              <a:t>Identify a good crystal structure for </a:t>
            </a:r>
            <a:r>
              <a:rPr b="1"/>
              <a:t>Carboxypeptidase B2</a:t>
            </a:r>
            <a:r>
              <a:t> and use the Poisson Boltzmann server to produce output for amber. </a:t>
            </a:r>
          </a:p>
          <a:p>
            <a:r>
              <a:t>Starting structure PDB: 3D67 use uniprot to find out more!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7750" y="2557885"/>
            <a:ext cx="2892175" cy="1619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26158" y="2106521"/>
            <a:ext cx="2522347" cy="2522346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https://server.poissonboltzmann.org"/>
          <p:cNvSpPr txBox="1"/>
          <p:nvPr/>
        </p:nvSpPr>
        <p:spPr>
          <a:xfrm>
            <a:off x="12787686" y="4989437"/>
            <a:ext cx="10396509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8"/>
              </a:rPr>
              <a:t>https://server.poissonboltzmann.org</a:t>
            </a:r>
            <a:r>
              <a:t> </a:t>
            </a:r>
          </a:p>
        </p:txBody>
      </p:sp>
      <p:sp>
        <p:nvSpPr>
          <p:cNvPr id="359" name="Task 2:…"/>
          <p:cNvSpPr txBox="1"/>
          <p:nvPr/>
        </p:nvSpPr>
        <p:spPr>
          <a:xfrm>
            <a:off x="1003705" y="10026563"/>
            <a:ext cx="23211230" cy="1706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b="1"/>
            </a:pPr>
            <a:r>
              <a:t>Task 2: </a:t>
            </a:r>
          </a:p>
          <a:p>
            <a:r>
              <a:t>Take a look at the AlphaFold 2 structure, what do you need to watch out for here? 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xfrm>
            <a:off x="2799060" y="-98198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What about ligands and co-factors?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1226797" y="1910958"/>
            <a:ext cx="9495027" cy="6022221"/>
            <a:chOff x="0" y="0"/>
            <a:chExt cx="9495026" cy="6022220"/>
          </a:xfrm>
        </p:grpSpPr>
        <p:pic>
          <p:nvPicPr>
            <p:cNvPr id="36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00361"/>
              <a:ext cx="9495027" cy="4821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pKa for ligands is also important!"/>
            <p:cNvSpPr txBox="1"/>
            <p:nvPr/>
          </p:nvSpPr>
          <p:spPr>
            <a:xfrm>
              <a:off x="43648" y="0"/>
              <a:ext cx="9407731" cy="944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r>
                <a:t>pKa for ligands is also important!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270444" y="8474720"/>
            <a:ext cx="8702659" cy="4318542"/>
            <a:chOff x="0" y="0"/>
            <a:chExt cx="8702657" cy="4318541"/>
          </a:xfrm>
        </p:grpSpPr>
        <p:sp>
          <p:nvSpPr>
            <p:cNvPr id="365" name="Choosing the right enantiomer"/>
            <p:cNvSpPr txBox="1"/>
            <p:nvPr/>
          </p:nvSpPr>
          <p:spPr>
            <a:xfrm>
              <a:off x="0" y="0"/>
              <a:ext cx="8702658" cy="944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r>
                <a:t>Choosing the right enantiomer</a:t>
              </a:r>
            </a:p>
          </p:txBody>
        </p:sp>
        <p:pic>
          <p:nvPicPr>
            <p:cNvPr id="36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655" y="1172126"/>
              <a:ext cx="6335348" cy="3146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0" name="Group"/>
          <p:cNvGrpSpPr/>
          <p:nvPr/>
        </p:nvGrpSpPr>
        <p:grpSpPr>
          <a:xfrm>
            <a:off x="13500388" y="1910958"/>
            <a:ext cx="9879013" cy="8741337"/>
            <a:chOff x="0" y="0"/>
            <a:chExt cx="9879012" cy="8741336"/>
          </a:xfrm>
        </p:grpSpPr>
        <p:sp>
          <p:nvSpPr>
            <p:cNvPr id="368" name="How do you get a ligand position when there is no crystal structure?"/>
            <p:cNvSpPr txBox="1"/>
            <p:nvPr/>
          </p:nvSpPr>
          <p:spPr>
            <a:xfrm>
              <a:off x="0" y="0"/>
              <a:ext cx="9879013" cy="1706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r>
                <a:t>How do you get a ligand position when there is no crystal structure?</a:t>
              </a:r>
            </a:p>
          </p:txBody>
        </p:sp>
        <p:pic>
          <p:nvPicPr>
            <p:cNvPr id="369" name="silvr_gif_1.gif" descr="silvr_gif_1.gi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472" y="1772482"/>
              <a:ext cx="8992069" cy="6968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  <p:bldP spid="367" grpId="2" animBg="1" advAuto="0"/>
      <p:bldP spid="370" grpId="3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739787" y="2392807"/>
            <a:ext cx="18904426" cy="1944333"/>
          </a:xfrm>
          <a:prstGeom prst="rect">
            <a:avLst/>
          </a:prstGeom>
        </p:spPr>
        <p:txBody>
          <a:bodyPr/>
          <a:lstStyle>
            <a:lvl1pPr marL="0" indent="0" algn="ctr" defTabSz="1755647">
              <a:spcBef>
                <a:spcPts val="1900"/>
              </a:spcBef>
              <a:buSzTx/>
              <a:buNone/>
              <a:defRPr sz="6144" b="1">
                <a:solidFill>
                  <a:srgbClr val="1F497D"/>
                </a:solidFill>
              </a:defRPr>
            </a:lvl1pPr>
          </a:lstStyle>
          <a:p>
            <a:r>
              <a:rPr lang="en-GB" dirty="0"/>
              <a:t>Acknowledgements</a:t>
            </a:r>
            <a:endParaRPr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16AB17F9-C470-736A-A6FD-2335C4588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37" y="6505822"/>
            <a:ext cx="2514601" cy="251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ome of the material presented is adapted from Prof. Charlie Laughton">
            <a:extLst>
              <a:ext uri="{FF2B5EF4-FFF2-40B4-BE49-F238E27FC236}">
                <a16:creationId xmlns:a16="http://schemas.microsoft.com/office/drawing/2014/main" id="{091E0340-90BF-DF9C-86A6-EDC3B3BB446F}"/>
              </a:ext>
            </a:extLst>
          </p:cNvPr>
          <p:cNvSpPr txBox="1"/>
          <p:nvPr/>
        </p:nvSpPr>
        <p:spPr>
          <a:xfrm>
            <a:off x="4698622" y="7366882"/>
            <a:ext cx="16232125" cy="792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Some of the material presented is adapted from Prof. Charlie Laughton</a:t>
            </a:r>
          </a:p>
        </p:txBody>
      </p:sp>
    </p:spTree>
    <p:extLst>
      <p:ext uri="{BB962C8B-B14F-4D97-AF65-F5344CB8AC3E}">
        <p14:creationId xmlns:p14="http://schemas.microsoft.com/office/powerpoint/2010/main" val="60787430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1676400" y="47393"/>
            <a:ext cx="21031200" cy="1117011"/>
          </a:xfrm>
          <a:prstGeom prst="rect">
            <a:avLst/>
          </a:prstGeom>
        </p:spPr>
        <p:txBody>
          <a:bodyPr/>
          <a:lstStyle/>
          <a:p>
            <a:r>
              <a:t>Let’s get started with understanding protein structures</a:t>
            </a:r>
          </a:p>
        </p:txBody>
      </p:sp>
      <p:sp>
        <p:nvSpPr>
          <p:cNvPr id="167" name="Get protein structure"/>
          <p:cNvSpPr/>
          <p:nvPr/>
        </p:nvSpPr>
        <p:spPr>
          <a:xfrm>
            <a:off x="2395334" y="1783132"/>
            <a:ext cx="2951428" cy="926879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Get protein structure</a:t>
            </a:r>
          </a:p>
        </p:txBody>
      </p:sp>
      <p:sp>
        <p:nvSpPr>
          <p:cNvPr id="168" name="Prep for simulation"/>
          <p:cNvSpPr/>
          <p:nvPr/>
        </p:nvSpPr>
        <p:spPr>
          <a:xfrm>
            <a:off x="2076299" y="3772628"/>
            <a:ext cx="3589498" cy="748653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Prep for simulation</a:t>
            </a:r>
          </a:p>
        </p:txBody>
      </p:sp>
      <p:sp>
        <p:nvSpPr>
          <p:cNvPr id="169" name="Run Simulation Protocol"/>
          <p:cNvSpPr/>
          <p:nvPr/>
        </p:nvSpPr>
        <p:spPr>
          <a:xfrm>
            <a:off x="1336761" y="7385110"/>
            <a:ext cx="4956187" cy="1657021"/>
          </a:xfrm>
          <a:prstGeom prst="rect">
            <a:avLst/>
          </a:prstGeom>
          <a:solidFill>
            <a:srgbClr val="008F00">
              <a:alpha val="42803"/>
            </a:srgbClr>
          </a:solidFill>
          <a:ln w="12700">
            <a:solidFill>
              <a:srgbClr val="4F81BD">
                <a:alpha val="42803"/>
              </a:srgb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Run Simulation Protocol</a:t>
            </a:r>
          </a:p>
        </p:txBody>
      </p:sp>
      <p:sp>
        <p:nvSpPr>
          <p:cNvPr id="170" name="Simulation Analysis"/>
          <p:cNvSpPr/>
          <p:nvPr/>
        </p:nvSpPr>
        <p:spPr>
          <a:xfrm>
            <a:off x="1336761" y="10329077"/>
            <a:ext cx="4915130" cy="1168760"/>
          </a:xfrm>
          <a:prstGeom prst="rect">
            <a:avLst/>
          </a:prstGeom>
          <a:solidFill>
            <a:srgbClr val="942193">
              <a:alpha val="42803"/>
            </a:srgbClr>
          </a:solidFill>
          <a:ln w="12700">
            <a:solidFill>
              <a:srgbClr val="4F81BD">
                <a:alpha val="42803"/>
              </a:srgbClr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Simulation Analysis</a:t>
            </a:r>
          </a:p>
        </p:txBody>
      </p:sp>
      <p:sp>
        <p:nvSpPr>
          <p:cNvPr id="171" name="Line"/>
          <p:cNvSpPr/>
          <p:nvPr/>
        </p:nvSpPr>
        <p:spPr>
          <a:xfrm>
            <a:off x="3814854" y="2858781"/>
            <a:ext cx="1" cy="765077"/>
          </a:xfrm>
          <a:prstGeom prst="line">
            <a:avLst/>
          </a:prstGeom>
          <a:ln w="38100">
            <a:solidFill>
              <a:srgbClr val="4F81BD"/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3808315" y="4699614"/>
            <a:ext cx="1" cy="765077"/>
          </a:xfrm>
          <a:prstGeom prst="line">
            <a:avLst/>
          </a:prstGeom>
          <a:ln w="38100">
            <a:solidFill>
              <a:srgbClr val="4F81BD"/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3" name="Simulation setup"/>
          <p:cNvSpPr/>
          <p:nvPr/>
        </p:nvSpPr>
        <p:spPr>
          <a:xfrm>
            <a:off x="1684122" y="5590248"/>
            <a:ext cx="4373852" cy="748653"/>
          </a:xfrm>
          <a:prstGeom prst="rect">
            <a:avLst/>
          </a:prstGeom>
          <a:solidFill>
            <a:srgbClr val="009193">
              <a:alpha val="42803"/>
            </a:srgbClr>
          </a:solidFill>
          <a:ln w="12700">
            <a:miter lim="400000"/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Simulation setup</a:t>
            </a:r>
          </a:p>
        </p:txBody>
      </p:sp>
      <p:sp>
        <p:nvSpPr>
          <p:cNvPr id="174" name="Line"/>
          <p:cNvSpPr/>
          <p:nvPr/>
        </p:nvSpPr>
        <p:spPr>
          <a:xfrm>
            <a:off x="3794325" y="6512887"/>
            <a:ext cx="1" cy="765077"/>
          </a:xfrm>
          <a:prstGeom prst="line">
            <a:avLst/>
          </a:prstGeom>
          <a:ln w="38100">
            <a:solidFill>
              <a:srgbClr val="4F81BD">
                <a:alpha val="42803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5" name="Line"/>
          <p:cNvSpPr/>
          <p:nvPr/>
        </p:nvSpPr>
        <p:spPr>
          <a:xfrm>
            <a:off x="3808314" y="9215846"/>
            <a:ext cx="1" cy="943303"/>
          </a:xfrm>
          <a:prstGeom prst="line">
            <a:avLst/>
          </a:prstGeom>
          <a:ln w="38100">
            <a:solidFill>
              <a:srgbClr val="4F81BD">
                <a:alpha val="42803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8706216" y="3199290"/>
            <a:ext cx="13502876" cy="7312283"/>
          </a:xfrm>
          <a:prstGeom prst="rect">
            <a:avLst/>
          </a:prstGeom>
          <a:solidFill>
            <a:srgbClr val="FFFFFF"/>
          </a:solidFill>
          <a:ln w="38100">
            <a:solidFill>
              <a:srgbClr val="0365C0"/>
            </a:solidFill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txBody>
          <a:bodyPr lIns="29756" tIns="29756" rIns="29756" bIns="29756" anchor="ctr"/>
          <a:lstStyle/>
          <a:p>
            <a:pPr defTabSz="1300479">
              <a:defRPr sz="2400">
                <a:solidFill>
                  <a:srgbClr val="0365C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7" name="pdb api"/>
          <p:cNvSpPr txBox="1"/>
          <p:nvPr/>
        </p:nvSpPr>
        <p:spPr>
          <a:xfrm>
            <a:off x="11128696" y="4635217"/>
            <a:ext cx="2403575" cy="96292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pdb api</a:t>
            </a:r>
          </a:p>
        </p:txBody>
      </p:sp>
      <p:sp>
        <p:nvSpPr>
          <p:cNvPr id="178" name="RDkit"/>
          <p:cNvSpPr txBox="1"/>
          <p:nvPr/>
        </p:nvSpPr>
        <p:spPr>
          <a:xfrm>
            <a:off x="13320033" y="5374542"/>
            <a:ext cx="1925448" cy="94330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RDkit</a:t>
            </a:r>
          </a:p>
        </p:txBody>
      </p:sp>
      <p:sp>
        <p:nvSpPr>
          <p:cNvPr id="179" name="OpenMM tools"/>
          <p:cNvSpPr txBox="1"/>
          <p:nvPr/>
        </p:nvSpPr>
        <p:spPr>
          <a:xfrm>
            <a:off x="15052963" y="6039144"/>
            <a:ext cx="4071541" cy="10903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OpenMM tools</a:t>
            </a:r>
          </a:p>
        </p:txBody>
      </p:sp>
      <p:sp>
        <p:nvSpPr>
          <p:cNvPr id="180" name="pdb2gmx"/>
          <p:cNvSpPr txBox="1"/>
          <p:nvPr/>
        </p:nvSpPr>
        <p:spPr>
          <a:xfrm>
            <a:off x="14497758" y="3841908"/>
            <a:ext cx="3223257" cy="1103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pdb2gmx</a:t>
            </a:r>
          </a:p>
        </p:txBody>
      </p:sp>
      <p:sp>
        <p:nvSpPr>
          <p:cNvPr id="181" name="[…]"/>
          <p:cNvSpPr txBox="1"/>
          <p:nvPr/>
        </p:nvSpPr>
        <p:spPr>
          <a:xfrm>
            <a:off x="20897570" y="9623045"/>
            <a:ext cx="1518152" cy="7650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ctr" defTabSz="1300479"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[…]</a:t>
            </a:r>
          </a:p>
        </p:txBody>
      </p:sp>
      <p:sp>
        <p:nvSpPr>
          <p:cNvPr id="182" name="GUI, TCL, bash, python, Perl … get creative"/>
          <p:cNvSpPr txBox="1"/>
          <p:nvPr/>
        </p:nvSpPr>
        <p:spPr>
          <a:xfrm>
            <a:off x="13761826" y="11264858"/>
            <a:ext cx="8456106" cy="705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defTabSz="1300479">
              <a:defRPr sz="2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GUI, TCL, bash, python, Perl … get creative</a:t>
            </a:r>
          </a:p>
        </p:txBody>
      </p:sp>
      <p:pic>
        <p:nvPicPr>
          <p:cNvPr id="183" name="Screenshot 2023-07-21 at 14.04.17.png" descr="Screenshot 2023-07-21 at 14.04.17.png"/>
          <p:cNvPicPr>
            <a:picLocks noChangeAspect="1"/>
          </p:cNvPicPr>
          <p:nvPr/>
        </p:nvPicPr>
        <p:blipFill>
          <a:blip r:embed="rId2"/>
          <a:srcRect l="4321" t="35523" b="35523"/>
          <a:stretch>
            <a:fillRect/>
          </a:stretch>
        </p:blipFill>
        <p:spPr>
          <a:xfrm>
            <a:off x="9043265" y="6026143"/>
            <a:ext cx="4071682" cy="1219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404" y="3832348"/>
            <a:ext cx="2215834" cy="2215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shot 2023-07-22 at 11.57.44.png" descr="Screenshot 2023-07-22 at 11.57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038" y="8026572"/>
            <a:ext cx="5360474" cy="1907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476" y="3480204"/>
            <a:ext cx="2639157" cy="92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7742" y="7268142"/>
            <a:ext cx="2639156" cy="263915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Amber tools"/>
          <p:cNvSpPr txBox="1"/>
          <p:nvPr/>
        </p:nvSpPr>
        <p:spPr>
          <a:xfrm>
            <a:off x="13947756" y="7268142"/>
            <a:ext cx="2882581" cy="13072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Amber tools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739787" y="2392807"/>
            <a:ext cx="18904426" cy="1944333"/>
          </a:xfrm>
          <a:prstGeom prst="rect">
            <a:avLst/>
          </a:prstGeom>
        </p:spPr>
        <p:txBody>
          <a:bodyPr/>
          <a:lstStyle>
            <a:lvl1pPr marL="0" indent="0" algn="ctr" defTabSz="1755647">
              <a:spcBef>
                <a:spcPts val="1900"/>
              </a:spcBef>
              <a:buSzTx/>
              <a:buNone/>
              <a:defRPr sz="6144" b="1">
                <a:solidFill>
                  <a:srgbClr val="1F497D"/>
                </a:solidFill>
              </a:defRPr>
            </a:lvl1pPr>
          </a:lstStyle>
          <a:p>
            <a:r>
              <a:rPr dirty="0"/>
              <a:t>Next: </a:t>
            </a:r>
            <a:r>
              <a:rPr lang="en-GB" dirty="0"/>
              <a:t>Fix me</a:t>
            </a:r>
            <a:endParaRPr dirty="0"/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86" y="5132559"/>
            <a:ext cx="7608879" cy="5699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1676400" y="5895828"/>
            <a:ext cx="21031200" cy="2651127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Part 1: I have a protein I want to model, now what?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shot 2023-07-21 at 14.04.17.png" descr="Screenshot 2023-07-21 at 14.04.17.png"/>
          <p:cNvPicPr>
            <a:picLocks noChangeAspect="1"/>
          </p:cNvPicPr>
          <p:nvPr/>
        </p:nvPicPr>
        <p:blipFill>
          <a:blip r:embed="rId2"/>
          <a:srcRect l="4321"/>
          <a:stretch>
            <a:fillRect/>
          </a:stretch>
        </p:blipFill>
        <p:spPr>
          <a:xfrm>
            <a:off x="2462242" y="1513416"/>
            <a:ext cx="5063279" cy="5239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shot 2023-07-21 at 14.05.40.png" descr="Screenshot 2023-07-21 at 14.05.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4" y="5365273"/>
            <a:ext cx="9422148" cy="6837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2480" y="3201380"/>
            <a:ext cx="2481959" cy="2481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872" y="6705896"/>
            <a:ext cx="6807201" cy="477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Flare"/>
          <p:cNvSpPr txBox="1"/>
          <p:nvPr/>
        </p:nvSpPr>
        <p:spPr>
          <a:xfrm>
            <a:off x="12737538" y="5817708"/>
            <a:ext cx="1713317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/>
            </a:lvl1pPr>
          </a:lstStyle>
          <a:p>
            <a:r>
              <a:t>Flare</a:t>
            </a:r>
          </a:p>
        </p:txBody>
      </p:sp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2799060" y="-23885"/>
            <a:ext cx="18785880" cy="1181554"/>
          </a:xfrm>
          <a:prstGeom prst="rect">
            <a:avLst/>
          </a:prstGeom>
        </p:spPr>
        <p:txBody>
          <a:bodyPr/>
          <a:lstStyle>
            <a:lvl1pPr defTabSz="1664208">
              <a:defRPr sz="5460"/>
            </a:lvl1pPr>
          </a:lstStyle>
          <a:p>
            <a:r>
              <a:t>Black-box protein setup tools can help with protein prep</a:t>
            </a:r>
          </a:p>
        </p:txBody>
      </p:sp>
      <p:pic>
        <p:nvPicPr>
          <p:cNvPr id="198" name="Screenshot 2023-07-22 at 11.57.44.png" descr="Screenshot 2023-07-22 at 11.57.4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1307" y="3143438"/>
            <a:ext cx="5560340" cy="197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More on this in the afternoon"/>
          <p:cNvSpPr txBox="1"/>
          <p:nvPr/>
        </p:nvSpPr>
        <p:spPr>
          <a:xfrm>
            <a:off x="18538654" y="8146388"/>
            <a:ext cx="5205984" cy="1706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/>
            </a:lvl1pPr>
          </a:lstStyle>
          <a:p>
            <a:r>
              <a:t>More on this in the afternoon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667017" y="-206474"/>
            <a:ext cx="23049966" cy="1320432"/>
          </a:xfrm>
          <a:prstGeom prst="rect">
            <a:avLst/>
          </a:prstGeom>
        </p:spPr>
        <p:txBody>
          <a:bodyPr/>
          <a:lstStyle/>
          <a:p>
            <a:r>
              <a:t>What things are important to look out for in protein prep?</a:t>
            </a:r>
          </a:p>
        </p:txBody>
      </p:sp>
      <p:sp>
        <p:nvSpPr>
          <p:cNvPr id="202" name="Go to Menti.com: and enter 2627 8018"/>
          <p:cNvSpPr txBox="1"/>
          <p:nvPr/>
        </p:nvSpPr>
        <p:spPr>
          <a:xfrm>
            <a:off x="5572101" y="2059426"/>
            <a:ext cx="11593645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defRPr b="1">
                <a:solidFill>
                  <a:srgbClr val="000000">
                    <a:alpha val="74902"/>
                  </a:srgbClr>
                </a:solidFill>
              </a:defRPr>
            </a:lvl1pPr>
          </a:lstStyle>
          <a:p>
            <a:r>
              <a:t>Go to Menti.com: and enter 2627 8018</a:t>
            </a:r>
          </a:p>
        </p:txBody>
      </p:sp>
      <p:pic>
        <p:nvPicPr>
          <p:cNvPr id="203" name="mentimeter_qr_code.png" descr="mentimeter_qr_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674" y="3256487"/>
            <a:ext cx="9160499" cy="9160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905" y="2642192"/>
            <a:ext cx="12700001" cy="7136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505" y="2642192"/>
            <a:ext cx="13282604" cy="746411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294691" y="-49327"/>
            <a:ext cx="21794618" cy="1226358"/>
          </a:xfrm>
          <a:prstGeom prst="rect">
            <a:avLst/>
          </a:prstGeom>
        </p:spPr>
        <p:txBody>
          <a:bodyPr/>
          <a:lstStyle>
            <a:lvl1pPr defTabSz="1773936">
              <a:defRPr sz="6790"/>
            </a:lvl1pPr>
          </a:lstStyle>
          <a:p>
            <a:r>
              <a:t>Crystal structures provide electron densities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xfrm>
            <a:off x="1648623" y="3056"/>
            <a:ext cx="21510931" cy="130143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t>Crystal structures are models with potential errors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235" y="2461222"/>
            <a:ext cx="5892129" cy="879355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https://swift.cmbi.umcn.nl/teach/pdbad/"/>
          <p:cNvSpPr txBox="1"/>
          <p:nvPr/>
        </p:nvSpPr>
        <p:spPr>
          <a:xfrm>
            <a:off x="1507431" y="10164036"/>
            <a:ext cx="8872618" cy="92791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defTabSz="457200">
              <a:lnSpc>
                <a:spcPts val="5500"/>
              </a:lnSpc>
              <a:defRPr sz="3733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3"/>
              </a:rPr>
              <a:t>https://swift.cmbi.umcn.nl/teach/pdbad/</a:t>
            </a:r>
            <a:r>
              <a:rPr u="none">
                <a:solidFill>
                  <a:srgbClr val="000000"/>
                </a:solidFill>
              </a:rPr>
              <a:t> </a:t>
            </a:r>
            <a:endParaRPr sz="1200"/>
          </a:p>
        </p:txBody>
      </p:sp>
      <p:sp>
        <p:nvSpPr>
          <p:cNvPr id="212" name="Gert Vriend (author of WHAT_CHECK)"/>
          <p:cNvSpPr txBox="1"/>
          <p:nvPr/>
        </p:nvSpPr>
        <p:spPr>
          <a:xfrm>
            <a:off x="14284061" y="11605955"/>
            <a:ext cx="8185605" cy="741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500"/>
              </a:lnSpc>
              <a:defRPr sz="3733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Gert Vriend (author of WHAT_CHECK)</a:t>
            </a:r>
          </a:p>
        </p:txBody>
      </p:sp>
      <p:pic>
        <p:nvPicPr>
          <p:cNvPr id="213" name="Screenshot 2023-07-21 at 14.22.55.png" descr="Screenshot 2023-07-21 at 14.22.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61" y="2963849"/>
            <a:ext cx="12439865" cy="433214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Examples of errors/oddities in PDB structures"/>
          <p:cNvSpPr txBox="1"/>
          <p:nvPr/>
        </p:nvSpPr>
        <p:spPr>
          <a:xfrm>
            <a:off x="1485902" y="9307365"/>
            <a:ext cx="11304525" cy="7904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Examples of errors/oddities in PDB structures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1081567" y="-49327"/>
            <a:ext cx="22220866" cy="1181555"/>
          </a:xfrm>
          <a:prstGeom prst="rect">
            <a:avLst/>
          </a:prstGeom>
        </p:spPr>
        <p:txBody>
          <a:bodyPr/>
          <a:lstStyle>
            <a:lvl1pPr defTabSz="1792223">
              <a:defRPr sz="5880"/>
            </a:lvl1pPr>
          </a:lstStyle>
          <a:p>
            <a:r>
              <a:t>Crystal structures are models derived from electron densities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31" y="4889648"/>
            <a:ext cx="10363493" cy="582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631" y="4770256"/>
            <a:ext cx="7772401" cy="554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1T38: HUMAN O6-ALKYLGUANINE-DNA ALKYLTRANSFERASE"/>
          <p:cNvSpPr txBox="1"/>
          <p:nvPr/>
        </p:nvSpPr>
        <p:spPr>
          <a:xfrm>
            <a:off x="1059895" y="2713167"/>
            <a:ext cx="15175485" cy="7904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spcBef>
                <a:spcPts val="1000"/>
              </a:spcBef>
              <a:defRPr sz="4000">
                <a:solidFill>
                  <a:srgbClr val="3333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1T38: HUMAN O6-ALKYLGUANINE-DNA ALKYLTRANSFERASE </a:t>
            </a:r>
          </a:p>
        </p:txBody>
      </p:sp>
      <p:sp>
        <p:nvSpPr>
          <p:cNvPr id="220" name="ASN157"/>
          <p:cNvSpPr txBox="1"/>
          <p:nvPr/>
        </p:nvSpPr>
        <p:spPr>
          <a:xfrm>
            <a:off x="2243862" y="4177625"/>
            <a:ext cx="256070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r>
              <a:t>ASN157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-Helvetica">
  <a:themeElements>
    <a:clrScheme name="V-Helvetic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V-Helvetica">
      <a:majorFont>
        <a:latin typeface="Helvetica Neue Light"/>
        <a:ea typeface="Helvetica Neue Light"/>
        <a:cs typeface="Helvetica Neue Light"/>
      </a:majorFont>
      <a:minorFont>
        <a:latin typeface="Calibri"/>
        <a:ea typeface="Calibri"/>
        <a:cs typeface="Calibri"/>
      </a:minorFont>
    </a:fontScheme>
    <a:fmtScheme name="V-Helvetic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-Helvetica">
  <a:themeElements>
    <a:clrScheme name="V-Helvetic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V-Helvetica">
      <a:majorFont>
        <a:latin typeface="Helvetica Neue Light"/>
        <a:ea typeface="Helvetica Neue Light"/>
        <a:cs typeface="Helvetica Neue Light"/>
      </a:majorFont>
      <a:minorFont>
        <a:latin typeface="Calibri"/>
        <a:ea typeface="Calibri"/>
        <a:cs typeface="Calibri"/>
      </a:minorFont>
    </a:fontScheme>
    <a:fmtScheme name="V-Helvetic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970</Words>
  <Application>Microsoft Macintosh PowerPoint</Application>
  <PresentationFormat>Custom</PresentationFormat>
  <Paragraphs>208</Paragraphs>
  <Slides>30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Franklin Gothic Book</vt:lpstr>
      <vt:lpstr>Helvetica</vt:lpstr>
      <vt:lpstr>Helvetica Light</vt:lpstr>
      <vt:lpstr>Helvetica Neue</vt:lpstr>
      <vt:lpstr>Helvetica Neue Medium</vt:lpstr>
      <vt:lpstr>Symbol</vt:lpstr>
      <vt:lpstr>Times Roman</vt:lpstr>
      <vt:lpstr>V-Helvetica</vt:lpstr>
      <vt:lpstr>PowerPoint Presentation</vt:lpstr>
      <vt:lpstr>A typical workflow for molecular dynamics</vt:lpstr>
      <vt:lpstr>Let’s get started with understanding protein structures</vt:lpstr>
      <vt:lpstr>Part 1: I have a protein I want to model, now what?</vt:lpstr>
      <vt:lpstr>Black-box protein setup tools can help with protein prep</vt:lpstr>
      <vt:lpstr>What things are important to look out for in protein prep?</vt:lpstr>
      <vt:lpstr>Crystal structures provide electron densities</vt:lpstr>
      <vt:lpstr>Crystal structures are models with potential errors</vt:lpstr>
      <vt:lpstr>Crystal structures are models derived from electron densities</vt:lpstr>
      <vt:lpstr>Crystal structures are models derived from electron densities</vt:lpstr>
      <vt:lpstr>Alternative conformations of side chains - NGH flips</vt:lpstr>
      <vt:lpstr>Ligand densities can also have creative input from the crystallographer</vt:lpstr>
      <vt:lpstr>Picking the best crystal structure requires care</vt:lpstr>
      <vt:lpstr>The RCSB PDB report can help with choosing structures</vt:lpstr>
      <vt:lpstr>The Iridium score can help assess the trustworthiness of an X-ray structure</vt:lpstr>
      <vt:lpstr>Missing information in structures: Hydrogen atoms</vt:lpstr>
      <vt:lpstr>How to choose the right tautomer?</vt:lpstr>
      <vt:lpstr>How to choose the right tautomer and protonation state?</vt:lpstr>
      <vt:lpstr>We need to worry about pKa to decide protonation</vt:lpstr>
      <vt:lpstr>Amino acids that need protonation state consideration</vt:lpstr>
      <vt:lpstr>What if the best structure has missing residues?</vt:lpstr>
      <vt:lpstr>AlphaFold2 structures have no missing residues or atoms</vt:lpstr>
      <vt:lpstr>AlphaFold2 structures can have unreliable areas</vt:lpstr>
      <vt:lpstr>What is missing in this very good structure?</vt:lpstr>
      <vt:lpstr>Trypsin</vt:lpstr>
      <vt:lpstr>Tools that will help with all of this</vt:lpstr>
      <vt:lpstr>Let’s try some protein prep out!</vt:lpstr>
      <vt:lpstr>What about ligands and co-factors?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Antonia Mey</cp:lastModifiedBy>
  <cp:revision>2</cp:revision>
  <dcterms:modified xsi:type="dcterms:W3CDTF">2024-07-17T13:49:22Z</dcterms:modified>
</cp:coreProperties>
</file>